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8288000" cy="10287000"/>
  <p:notesSz cx="18288000" cy="10287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074" y="28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2/12/2026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2/12/2026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2/12/2026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7999" cy="1028699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2/12/2026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5428" y="2159507"/>
            <a:ext cx="3114674" cy="904874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6104619" y="0"/>
            <a:ext cx="9525" cy="8936355"/>
          </a:xfrm>
          <a:custGeom>
            <a:avLst/>
            <a:gdLst/>
            <a:ahLst/>
            <a:cxnLst/>
            <a:rect l="l" t="t" r="r" b="b"/>
            <a:pathLst>
              <a:path w="9525" h="8936355">
                <a:moveTo>
                  <a:pt x="0" y="0"/>
                </a:moveTo>
                <a:lnTo>
                  <a:pt x="9524" y="0"/>
                </a:lnTo>
                <a:lnTo>
                  <a:pt x="9524" y="8936313"/>
                </a:lnTo>
                <a:lnTo>
                  <a:pt x="0" y="893631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6222925" y="0"/>
            <a:ext cx="9525" cy="10287000"/>
          </a:xfrm>
          <a:custGeom>
            <a:avLst/>
            <a:gdLst/>
            <a:ahLst/>
            <a:cxnLst/>
            <a:rect l="l" t="t" r="r" b="b"/>
            <a:pathLst>
              <a:path w="9525" h="10287000">
                <a:moveTo>
                  <a:pt x="0" y="0"/>
                </a:moveTo>
                <a:lnTo>
                  <a:pt x="9524" y="0"/>
                </a:lnTo>
                <a:lnTo>
                  <a:pt x="9524" y="10286999"/>
                </a:lnTo>
                <a:lnTo>
                  <a:pt x="0" y="1028699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0141598" y="0"/>
            <a:ext cx="9525" cy="10287000"/>
          </a:xfrm>
          <a:custGeom>
            <a:avLst/>
            <a:gdLst/>
            <a:ahLst/>
            <a:cxnLst/>
            <a:rect l="l" t="t" r="r" b="b"/>
            <a:pathLst>
              <a:path w="9525" h="10287000">
                <a:moveTo>
                  <a:pt x="0" y="0"/>
                </a:moveTo>
                <a:lnTo>
                  <a:pt x="9524" y="0"/>
                </a:lnTo>
                <a:lnTo>
                  <a:pt x="9524" y="10286999"/>
                </a:lnTo>
                <a:lnTo>
                  <a:pt x="0" y="1028699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4101697" y="0"/>
            <a:ext cx="9525" cy="10287000"/>
          </a:xfrm>
          <a:custGeom>
            <a:avLst/>
            <a:gdLst/>
            <a:ahLst/>
            <a:cxnLst/>
            <a:rect l="l" t="t" r="r" b="b"/>
            <a:pathLst>
              <a:path w="9525" h="10287000">
                <a:moveTo>
                  <a:pt x="0" y="0"/>
                </a:moveTo>
                <a:lnTo>
                  <a:pt x="9524" y="0"/>
                </a:lnTo>
                <a:lnTo>
                  <a:pt x="9524" y="10286999"/>
                </a:lnTo>
                <a:lnTo>
                  <a:pt x="0" y="1028699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2/12/2026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43211" y="613339"/>
            <a:ext cx="17201577" cy="1158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20057" y="2982748"/>
            <a:ext cx="17447884" cy="40335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2/12/2026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3" Type="http://schemas.openxmlformats.org/officeDocument/2006/relationships/image" Target="../media/image15.png"/><Relationship Id="rId21" Type="http://schemas.openxmlformats.org/officeDocument/2006/relationships/image" Target="../media/image33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" Type="http://schemas.openxmlformats.org/officeDocument/2006/relationships/image" Target="../media/image14.png"/><Relationship Id="rId16" Type="http://schemas.openxmlformats.org/officeDocument/2006/relationships/image" Target="../media/image28.png"/><Relationship Id="rId20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23" Type="http://schemas.openxmlformats.org/officeDocument/2006/relationships/image" Target="../media/image11.png"/><Relationship Id="rId10" Type="http://schemas.openxmlformats.org/officeDocument/2006/relationships/image" Target="../media/image22.png"/><Relationship Id="rId19" Type="http://schemas.openxmlformats.org/officeDocument/2006/relationships/image" Target="../media/image31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Relationship Id="rId22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3" Type="http://schemas.openxmlformats.org/officeDocument/2006/relationships/image" Target="../media/image15.png"/><Relationship Id="rId21" Type="http://schemas.openxmlformats.org/officeDocument/2006/relationships/image" Target="../media/image33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" Type="http://schemas.openxmlformats.org/officeDocument/2006/relationships/image" Target="../media/image14.png"/><Relationship Id="rId16" Type="http://schemas.openxmlformats.org/officeDocument/2006/relationships/image" Target="../media/image28.png"/><Relationship Id="rId20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23" Type="http://schemas.openxmlformats.org/officeDocument/2006/relationships/image" Target="../media/image11.png"/><Relationship Id="rId10" Type="http://schemas.openxmlformats.org/officeDocument/2006/relationships/image" Target="../media/image22.png"/><Relationship Id="rId19" Type="http://schemas.openxmlformats.org/officeDocument/2006/relationships/image" Target="../media/image31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Relationship Id="rId22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335493" y="0"/>
            <a:ext cx="9525" cy="10287000"/>
          </a:xfrm>
          <a:custGeom>
            <a:avLst/>
            <a:gdLst/>
            <a:ahLst/>
            <a:cxnLst/>
            <a:rect l="l" t="t" r="r" b="b"/>
            <a:pathLst>
              <a:path w="9525" h="10287000">
                <a:moveTo>
                  <a:pt x="9524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9524" y="0"/>
                </a:lnTo>
                <a:lnTo>
                  <a:pt x="9524" y="10286999"/>
                </a:lnTo>
                <a:close/>
              </a:path>
            </a:pathLst>
          </a:custGeom>
          <a:solidFill>
            <a:srgbClr val="2E347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0355641" y="0"/>
            <a:ext cx="7895486" cy="10287000"/>
            <a:chOff x="10355641" y="0"/>
            <a:chExt cx="7895486" cy="10287000"/>
          </a:xfrm>
        </p:grpSpPr>
        <p:sp>
          <p:nvSpPr>
            <p:cNvPr id="4" name="object 4"/>
            <p:cNvSpPr/>
            <p:nvPr/>
          </p:nvSpPr>
          <p:spPr>
            <a:xfrm>
              <a:off x="10392512" y="0"/>
              <a:ext cx="9525" cy="10287000"/>
            </a:xfrm>
            <a:custGeom>
              <a:avLst/>
              <a:gdLst/>
              <a:ahLst/>
              <a:cxnLst/>
              <a:rect l="l" t="t" r="r" b="b"/>
              <a:pathLst>
                <a:path w="9525" h="10287000">
                  <a:moveTo>
                    <a:pt x="0" y="0"/>
                  </a:moveTo>
                  <a:lnTo>
                    <a:pt x="9524" y="0"/>
                  </a:lnTo>
                  <a:lnTo>
                    <a:pt x="9524" y="10286999"/>
                  </a:lnTo>
                  <a:lnTo>
                    <a:pt x="0" y="102869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E34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355641" y="5986288"/>
              <a:ext cx="7895486" cy="238045"/>
            </a:xfrm>
            <a:prstGeom prst="rect">
              <a:avLst/>
            </a:prstGeom>
            <a:solidFill>
              <a:srgbClr val="0070C0"/>
            </a:solidFill>
          </p:spPr>
        </p:pic>
      </p:grp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164540" y="7077013"/>
            <a:ext cx="2022866" cy="1861881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144762" y="4659393"/>
            <a:ext cx="7984490" cy="3015615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12700" marR="5080" algn="ctr">
              <a:lnSpc>
                <a:spcPts val="11400"/>
              </a:lnSpc>
              <a:spcBef>
                <a:spcPts val="940"/>
              </a:spcBef>
            </a:pPr>
            <a:r>
              <a:rPr lang="en-US" sz="10100" spc="-40" dirty="0"/>
              <a:t>Sponsorship</a:t>
            </a:r>
            <a:r>
              <a:rPr sz="10100" spc="-40" dirty="0">
                <a:solidFill>
                  <a:srgbClr val="0070C0"/>
                </a:solidFill>
              </a:rPr>
              <a:t> </a:t>
            </a:r>
            <a:r>
              <a:rPr sz="10100" spc="-35" dirty="0">
                <a:solidFill>
                  <a:srgbClr val="0070C0"/>
                </a:solidFill>
              </a:rPr>
              <a:t> </a:t>
            </a:r>
            <a:r>
              <a:rPr sz="10100" spc="-165" dirty="0">
                <a:solidFill>
                  <a:srgbClr val="0070C0"/>
                </a:solidFill>
              </a:rPr>
              <a:t>O</a:t>
            </a:r>
            <a:r>
              <a:rPr sz="10100" spc="525" dirty="0">
                <a:solidFill>
                  <a:srgbClr val="0070C0"/>
                </a:solidFill>
              </a:rPr>
              <a:t>pp</a:t>
            </a:r>
            <a:r>
              <a:rPr sz="10100" spc="295" dirty="0">
                <a:solidFill>
                  <a:srgbClr val="0070C0"/>
                </a:solidFill>
              </a:rPr>
              <a:t>o</a:t>
            </a:r>
            <a:r>
              <a:rPr sz="10100" spc="114" dirty="0">
                <a:solidFill>
                  <a:srgbClr val="0070C0"/>
                </a:solidFill>
              </a:rPr>
              <a:t>r</a:t>
            </a:r>
            <a:r>
              <a:rPr sz="10100" spc="910" dirty="0">
                <a:solidFill>
                  <a:srgbClr val="0070C0"/>
                </a:solidFill>
              </a:rPr>
              <a:t>t</a:t>
            </a:r>
            <a:r>
              <a:rPr sz="10100" spc="-110" dirty="0">
                <a:solidFill>
                  <a:srgbClr val="0070C0"/>
                </a:solidFill>
              </a:rPr>
              <a:t>u</a:t>
            </a:r>
            <a:r>
              <a:rPr sz="10100" spc="-60" dirty="0">
                <a:solidFill>
                  <a:srgbClr val="0070C0"/>
                </a:solidFill>
              </a:rPr>
              <a:t>n</a:t>
            </a:r>
            <a:r>
              <a:rPr sz="10100" spc="5" dirty="0">
                <a:solidFill>
                  <a:srgbClr val="0070C0"/>
                </a:solidFill>
              </a:rPr>
              <a:t>i</a:t>
            </a:r>
            <a:r>
              <a:rPr sz="10100" spc="910" dirty="0">
                <a:solidFill>
                  <a:srgbClr val="0070C0"/>
                </a:solidFill>
              </a:rPr>
              <a:t>t</a:t>
            </a:r>
            <a:r>
              <a:rPr sz="10100" spc="5" dirty="0">
                <a:solidFill>
                  <a:srgbClr val="0070C0"/>
                </a:solidFill>
              </a:rPr>
              <a:t>i</a:t>
            </a:r>
            <a:r>
              <a:rPr sz="10100" spc="-110" dirty="0">
                <a:solidFill>
                  <a:srgbClr val="0070C0"/>
                </a:solidFill>
              </a:rPr>
              <a:t>e</a:t>
            </a:r>
            <a:r>
              <a:rPr sz="10100" spc="-320" dirty="0">
                <a:solidFill>
                  <a:srgbClr val="0070C0"/>
                </a:solidFill>
              </a:rPr>
              <a:t>s</a:t>
            </a:r>
            <a:endParaRPr sz="10100" dirty="0">
              <a:solidFill>
                <a:srgbClr val="0070C0"/>
              </a:solidFill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7037428" y="8938894"/>
            <a:ext cx="2349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25" dirty="0">
                <a:solidFill>
                  <a:srgbClr val="2E3475"/>
                </a:solidFill>
                <a:latin typeface="Tahoma"/>
                <a:cs typeface="Tahoma"/>
              </a:rPr>
              <a:t>0</a:t>
            </a:r>
            <a:r>
              <a:rPr sz="1800" spc="-445" dirty="0">
                <a:solidFill>
                  <a:srgbClr val="2E3475"/>
                </a:solidFill>
                <a:latin typeface="Tahoma"/>
                <a:cs typeface="Tahoma"/>
              </a:rPr>
              <a:t>1</a:t>
            </a:r>
            <a:endParaRPr sz="1800">
              <a:latin typeface="Tahoma"/>
              <a:cs typeface="Tahoma"/>
            </a:endParaRPr>
          </a:p>
        </p:txBody>
      </p:sp>
      <p:pic>
        <p:nvPicPr>
          <p:cNvPr id="14" name="Picture 13" descr="A blue and white logo&#10;&#10;AI-generated content may be incorrect.">
            <a:extLst>
              <a:ext uri="{FF2B5EF4-FFF2-40B4-BE49-F238E27FC236}">
                <a16:creationId xmlns:a16="http://schemas.microsoft.com/office/drawing/2014/main" id="{7813E34F-C91B-19BF-C1F2-8BA09326F5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412" y="1449395"/>
            <a:ext cx="7867029" cy="1950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 descr="A black background with blue and grey text&#10;&#10;AI-generated content may be incorrect.">
            <a:extLst>
              <a:ext uri="{FF2B5EF4-FFF2-40B4-BE49-F238E27FC236}">
                <a16:creationId xmlns:a16="http://schemas.microsoft.com/office/drawing/2014/main" id="{EFFB969B-726E-D27A-8491-801752122EC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140" y="6896100"/>
            <a:ext cx="2619610" cy="2619610"/>
          </a:xfrm>
          <a:prstGeom prst="rect">
            <a:avLst/>
          </a:prstGeom>
        </p:spPr>
      </p:pic>
      <p:pic>
        <p:nvPicPr>
          <p:cNvPr id="3074" name="Picture 2" descr="The Handshake - St. Patrick Catholic Church">
            <a:extLst>
              <a:ext uri="{FF2B5EF4-FFF2-40B4-BE49-F238E27FC236}">
                <a16:creationId xmlns:a16="http://schemas.microsoft.com/office/drawing/2014/main" id="{6048C515-9492-0547-CFD1-5E69496C95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2512" y="812975"/>
            <a:ext cx="7838332" cy="517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9109" y="4123386"/>
            <a:ext cx="10676255" cy="212407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800" spc="355" dirty="0">
                <a:solidFill>
                  <a:srgbClr val="E4663B"/>
                </a:solidFill>
              </a:rPr>
              <a:t>It's</a:t>
            </a:r>
            <a:r>
              <a:rPr sz="6800" spc="55" dirty="0">
                <a:solidFill>
                  <a:srgbClr val="E4663B"/>
                </a:solidFill>
              </a:rPr>
              <a:t> </a:t>
            </a:r>
            <a:r>
              <a:rPr sz="6800" spc="535" dirty="0">
                <a:solidFill>
                  <a:srgbClr val="E4663B"/>
                </a:solidFill>
              </a:rPr>
              <a:t>not</a:t>
            </a:r>
            <a:r>
              <a:rPr sz="6800" spc="60" dirty="0">
                <a:solidFill>
                  <a:srgbClr val="E4663B"/>
                </a:solidFill>
              </a:rPr>
              <a:t> </a:t>
            </a:r>
            <a:r>
              <a:rPr sz="6800" spc="290" dirty="0">
                <a:solidFill>
                  <a:srgbClr val="E4663B"/>
                </a:solidFill>
              </a:rPr>
              <a:t>just</a:t>
            </a:r>
            <a:r>
              <a:rPr sz="6800" spc="55" dirty="0">
                <a:solidFill>
                  <a:srgbClr val="E4663B"/>
                </a:solidFill>
              </a:rPr>
              <a:t> </a:t>
            </a:r>
            <a:r>
              <a:rPr sz="6800" spc="540" dirty="0">
                <a:solidFill>
                  <a:srgbClr val="00A19A"/>
                </a:solidFill>
              </a:rPr>
              <a:t>what</a:t>
            </a:r>
            <a:r>
              <a:rPr sz="6800" spc="60" dirty="0">
                <a:solidFill>
                  <a:srgbClr val="00A19A"/>
                </a:solidFill>
              </a:rPr>
              <a:t> </a:t>
            </a:r>
            <a:r>
              <a:rPr sz="6800" spc="635" dirty="0">
                <a:solidFill>
                  <a:srgbClr val="E4663B"/>
                </a:solidFill>
              </a:rPr>
              <a:t>we</a:t>
            </a:r>
            <a:r>
              <a:rPr sz="6800" spc="60" dirty="0">
                <a:solidFill>
                  <a:srgbClr val="E4663B"/>
                </a:solidFill>
              </a:rPr>
              <a:t> </a:t>
            </a:r>
            <a:r>
              <a:rPr sz="6800" spc="555" dirty="0">
                <a:solidFill>
                  <a:srgbClr val="E4663B"/>
                </a:solidFill>
              </a:rPr>
              <a:t>do</a:t>
            </a:r>
            <a:endParaRPr sz="6800"/>
          </a:p>
          <a:p>
            <a:pPr marL="3646170">
              <a:lnSpc>
                <a:spcPct val="100000"/>
              </a:lnSpc>
              <a:spcBef>
                <a:spcPts val="190"/>
              </a:spcBef>
            </a:pPr>
            <a:r>
              <a:rPr sz="6800" spc="355" dirty="0">
                <a:solidFill>
                  <a:srgbClr val="E4663B"/>
                </a:solidFill>
              </a:rPr>
              <a:t>It's</a:t>
            </a:r>
            <a:r>
              <a:rPr sz="6800" spc="50" dirty="0">
                <a:solidFill>
                  <a:srgbClr val="E4663B"/>
                </a:solidFill>
              </a:rPr>
              <a:t> </a:t>
            </a:r>
            <a:r>
              <a:rPr sz="6800" spc="590" dirty="0">
                <a:solidFill>
                  <a:srgbClr val="00A19A"/>
                </a:solidFill>
              </a:rPr>
              <a:t>how</a:t>
            </a:r>
            <a:r>
              <a:rPr sz="6800" spc="45" dirty="0">
                <a:solidFill>
                  <a:srgbClr val="00A19A"/>
                </a:solidFill>
              </a:rPr>
              <a:t> </a:t>
            </a:r>
            <a:r>
              <a:rPr sz="6800" spc="635" dirty="0">
                <a:solidFill>
                  <a:srgbClr val="E4663B"/>
                </a:solidFill>
              </a:rPr>
              <a:t>we</a:t>
            </a:r>
            <a:r>
              <a:rPr sz="6800" spc="55" dirty="0">
                <a:solidFill>
                  <a:srgbClr val="E4663B"/>
                </a:solidFill>
              </a:rPr>
              <a:t> </a:t>
            </a:r>
            <a:r>
              <a:rPr sz="6800" spc="555" dirty="0">
                <a:solidFill>
                  <a:srgbClr val="E4663B"/>
                </a:solidFill>
              </a:rPr>
              <a:t>do</a:t>
            </a:r>
            <a:r>
              <a:rPr sz="6800" spc="50" dirty="0">
                <a:solidFill>
                  <a:srgbClr val="E4663B"/>
                </a:solidFill>
              </a:rPr>
              <a:t> </a:t>
            </a:r>
            <a:r>
              <a:rPr sz="6800" spc="590" dirty="0">
                <a:solidFill>
                  <a:srgbClr val="E4663B"/>
                </a:solidFill>
              </a:rPr>
              <a:t>it</a:t>
            </a:r>
            <a:endParaRPr sz="6800"/>
          </a:p>
        </p:txBody>
      </p:sp>
      <p:sp>
        <p:nvSpPr>
          <p:cNvPr id="3" name="object 3"/>
          <p:cNvSpPr txBox="1"/>
          <p:nvPr/>
        </p:nvSpPr>
        <p:spPr>
          <a:xfrm>
            <a:off x="1112593" y="9356849"/>
            <a:ext cx="28448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spc="125" dirty="0">
                <a:solidFill>
                  <a:srgbClr val="2E3475"/>
                </a:solidFill>
                <a:latin typeface="Tahoma"/>
                <a:cs typeface="Tahoma"/>
              </a:rPr>
              <a:t>0</a:t>
            </a:r>
            <a:r>
              <a:rPr sz="1800" spc="-55" dirty="0">
                <a:solidFill>
                  <a:srgbClr val="2E3475"/>
                </a:solidFill>
                <a:latin typeface="Tahoma"/>
                <a:cs typeface="Tahoma"/>
              </a:rPr>
              <a:t>2</a:t>
            </a:r>
            <a:endParaRPr sz="1800">
              <a:latin typeface="Tahoma"/>
              <a:cs typeface="Tahoma"/>
            </a:endParaRPr>
          </a:p>
        </p:txBody>
      </p:sp>
      <p:pic>
        <p:nvPicPr>
          <p:cNvPr id="1026" name="Picture 2" descr="Sponsorship vs. Advertising: Know the Difference to $ave">
            <a:extLst>
              <a:ext uri="{FF2B5EF4-FFF2-40B4-BE49-F238E27FC236}">
                <a16:creationId xmlns:a16="http://schemas.microsoft.com/office/drawing/2014/main" id="{EF60E94B-3CB6-5864-BCAF-9ADDF3C20E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726"/>
            <a:ext cx="18364200" cy="10425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912622" y="2941118"/>
            <a:ext cx="7345881" cy="7345882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698" y="921391"/>
            <a:ext cx="17136745" cy="1242060"/>
          </a:xfrm>
          <a:custGeom>
            <a:avLst/>
            <a:gdLst/>
            <a:ahLst/>
            <a:cxnLst/>
            <a:rect l="l" t="t" r="r" b="b"/>
            <a:pathLst>
              <a:path w="17136745" h="1242060">
                <a:moveTo>
                  <a:pt x="17136257" y="1241739"/>
                </a:moveTo>
                <a:lnTo>
                  <a:pt x="0" y="1241739"/>
                </a:lnTo>
                <a:lnTo>
                  <a:pt x="0" y="0"/>
                </a:lnTo>
                <a:lnTo>
                  <a:pt x="17136257" y="0"/>
                </a:lnTo>
                <a:lnTo>
                  <a:pt x="17136257" y="1241739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16246" y="1091027"/>
            <a:ext cx="8043545" cy="7981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5050" spc="210" dirty="0">
                <a:solidFill>
                  <a:srgbClr val="FFFFFF"/>
                </a:solidFill>
              </a:rPr>
              <a:t>Partnering</a:t>
            </a:r>
            <a:r>
              <a:rPr sz="5050" spc="35" dirty="0">
                <a:solidFill>
                  <a:srgbClr val="FFFFFF"/>
                </a:solidFill>
              </a:rPr>
              <a:t> </a:t>
            </a:r>
            <a:r>
              <a:rPr sz="5050" spc="465" dirty="0">
                <a:solidFill>
                  <a:srgbClr val="FFFFFF"/>
                </a:solidFill>
              </a:rPr>
              <a:t>with</a:t>
            </a:r>
            <a:r>
              <a:rPr sz="5050" spc="40" dirty="0">
                <a:solidFill>
                  <a:srgbClr val="FFFFFF"/>
                </a:solidFill>
              </a:rPr>
              <a:t> </a:t>
            </a:r>
            <a:r>
              <a:rPr sz="5050" dirty="0">
                <a:solidFill>
                  <a:srgbClr val="FFFFFF"/>
                </a:solidFill>
              </a:rPr>
              <a:t>us</a:t>
            </a:r>
            <a:r>
              <a:rPr sz="5050" spc="40" dirty="0">
                <a:solidFill>
                  <a:srgbClr val="FFFFFF"/>
                </a:solidFill>
              </a:rPr>
              <a:t> </a:t>
            </a:r>
            <a:r>
              <a:rPr sz="5050" spc="95" dirty="0">
                <a:solidFill>
                  <a:srgbClr val="FFFFFF"/>
                </a:solidFill>
              </a:rPr>
              <a:t>means:</a:t>
            </a:r>
            <a:endParaRPr sz="5050" dirty="0"/>
          </a:p>
        </p:txBody>
      </p:sp>
      <p:sp>
        <p:nvSpPr>
          <p:cNvPr id="6" name="object 6"/>
          <p:cNvSpPr txBox="1"/>
          <p:nvPr/>
        </p:nvSpPr>
        <p:spPr>
          <a:xfrm>
            <a:off x="1107533" y="9355260"/>
            <a:ext cx="28956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spc="125" dirty="0">
                <a:solidFill>
                  <a:srgbClr val="2E3475"/>
                </a:solidFill>
                <a:latin typeface="Tahoma"/>
                <a:cs typeface="Tahoma"/>
              </a:rPr>
              <a:t>0</a:t>
            </a:r>
            <a:r>
              <a:rPr sz="1800" spc="-15" dirty="0">
                <a:solidFill>
                  <a:srgbClr val="2E3475"/>
                </a:solidFill>
                <a:latin typeface="Tahoma"/>
                <a:cs typeface="Tahoma"/>
              </a:rPr>
              <a:t>3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16246" y="2163451"/>
            <a:ext cx="16531830" cy="59997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591820" marR="5080" indent="-571500">
              <a:lnSpc>
                <a:spcPct val="155800"/>
              </a:lnSpc>
              <a:spcBef>
                <a:spcPts val="90"/>
              </a:spcBef>
              <a:buFont typeface="Arial" panose="020B0604020202020204" pitchFamily="34" charset="0"/>
              <a:buChar char="•"/>
            </a:pPr>
            <a:r>
              <a:rPr sz="4000" spc="254" dirty="0">
                <a:latin typeface="Arial"/>
                <a:cs typeface="Arial"/>
              </a:rPr>
              <a:t>Connecting</a:t>
            </a:r>
            <a:r>
              <a:rPr sz="4000" spc="45" dirty="0">
                <a:latin typeface="Arial"/>
                <a:cs typeface="Arial"/>
              </a:rPr>
              <a:t> </a:t>
            </a:r>
            <a:r>
              <a:rPr sz="4000" spc="409" dirty="0">
                <a:latin typeface="Arial"/>
                <a:cs typeface="Arial"/>
              </a:rPr>
              <a:t>with</a:t>
            </a:r>
            <a:r>
              <a:rPr sz="4000" spc="50" dirty="0">
                <a:latin typeface="Arial"/>
                <a:cs typeface="Arial"/>
              </a:rPr>
              <a:t> </a:t>
            </a:r>
            <a:r>
              <a:rPr sz="4000" spc="295" dirty="0">
                <a:latin typeface="Arial"/>
                <a:cs typeface="Arial"/>
              </a:rPr>
              <a:t>the</a:t>
            </a:r>
            <a:r>
              <a:rPr sz="4000" spc="45" dirty="0">
                <a:latin typeface="Arial"/>
                <a:cs typeface="Arial"/>
              </a:rPr>
              <a:t> </a:t>
            </a:r>
            <a:r>
              <a:rPr sz="4000" spc="165" dirty="0">
                <a:latin typeface="Arial"/>
                <a:cs typeface="Arial"/>
              </a:rPr>
              <a:t>South</a:t>
            </a:r>
            <a:r>
              <a:rPr sz="4000" spc="50" dirty="0">
                <a:latin typeface="Arial"/>
                <a:cs typeface="Arial"/>
              </a:rPr>
              <a:t> </a:t>
            </a:r>
            <a:r>
              <a:rPr sz="4000" spc="150" dirty="0">
                <a:latin typeface="Arial"/>
                <a:cs typeface="Arial"/>
              </a:rPr>
              <a:t>Florida</a:t>
            </a:r>
            <a:r>
              <a:rPr sz="4000" spc="45" dirty="0">
                <a:latin typeface="Arial"/>
                <a:cs typeface="Arial"/>
              </a:rPr>
              <a:t> </a:t>
            </a:r>
            <a:r>
              <a:rPr sz="4000" spc="-125" dirty="0">
                <a:latin typeface="Arial"/>
                <a:cs typeface="Arial"/>
              </a:rPr>
              <a:t>HR</a:t>
            </a:r>
            <a:r>
              <a:rPr sz="4000" spc="50" dirty="0">
                <a:latin typeface="Arial"/>
                <a:cs typeface="Arial"/>
              </a:rPr>
              <a:t> </a:t>
            </a:r>
            <a:r>
              <a:rPr lang="en-US" sz="4000" spc="50" dirty="0">
                <a:latin typeface="Arial"/>
                <a:cs typeface="Arial"/>
              </a:rPr>
              <a:t>&amp; Business Professionals</a:t>
            </a:r>
          </a:p>
          <a:p>
            <a:pPr marL="934720" marR="5080" lvl="2">
              <a:lnSpc>
                <a:spcPct val="155800"/>
              </a:lnSpc>
              <a:spcBef>
                <a:spcPts val="90"/>
              </a:spcBef>
            </a:pPr>
            <a:r>
              <a:rPr lang="en-US" sz="3600" spc="50" dirty="0">
                <a:latin typeface="Arial"/>
                <a:cs typeface="Arial"/>
              </a:rPr>
              <a:t>– 2,000+ contacts including 500+ active members</a:t>
            </a:r>
          </a:p>
          <a:p>
            <a:pPr marL="934720" marR="5080" lvl="2">
              <a:lnSpc>
                <a:spcPct val="155800"/>
              </a:lnSpc>
              <a:spcBef>
                <a:spcPts val="90"/>
              </a:spcBef>
            </a:pPr>
            <a:r>
              <a:rPr sz="4000" spc="190" dirty="0">
                <a:latin typeface="Arial"/>
                <a:cs typeface="Arial"/>
              </a:rPr>
              <a:t>Leverag</a:t>
            </a:r>
            <a:r>
              <a:rPr lang="en-US" sz="4000" spc="190" dirty="0">
                <a:latin typeface="Arial"/>
                <a:cs typeface="Arial"/>
              </a:rPr>
              <a:t>e</a:t>
            </a:r>
            <a:r>
              <a:rPr sz="4000" spc="50" dirty="0">
                <a:latin typeface="Arial"/>
                <a:cs typeface="Arial"/>
              </a:rPr>
              <a:t> </a:t>
            </a:r>
            <a:r>
              <a:rPr sz="4000" spc="295" dirty="0">
                <a:latin typeface="Arial"/>
                <a:cs typeface="Arial"/>
              </a:rPr>
              <a:t>the</a:t>
            </a:r>
            <a:r>
              <a:rPr sz="4000" spc="50" dirty="0">
                <a:latin typeface="Arial"/>
                <a:cs typeface="Arial"/>
              </a:rPr>
              <a:t> </a:t>
            </a:r>
            <a:r>
              <a:rPr sz="4000" spc="-175" dirty="0">
                <a:latin typeface="Arial"/>
                <a:cs typeface="Arial"/>
              </a:rPr>
              <a:t>SHRM</a:t>
            </a:r>
            <a:r>
              <a:rPr sz="4000" spc="55" dirty="0">
                <a:latin typeface="Arial"/>
                <a:cs typeface="Arial"/>
              </a:rPr>
              <a:t> </a:t>
            </a:r>
            <a:r>
              <a:rPr lang="en-US" sz="4000" spc="55" dirty="0">
                <a:latin typeface="Arial"/>
                <a:cs typeface="Arial"/>
              </a:rPr>
              <a:t>/HR Miami </a:t>
            </a:r>
            <a:r>
              <a:rPr sz="4000" spc="245" dirty="0">
                <a:latin typeface="Arial"/>
                <a:cs typeface="Arial"/>
              </a:rPr>
              <a:t>brand</a:t>
            </a:r>
            <a:r>
              <a:rPr sz="4000" spc="50" dirty="0">
                <a:latin typeface="Arial"/>
                <a:cs typeface="Arial"/>
              </a:rPr>
              <a:t> </a:t>
            </a:r>
            <a:r>
              <a:rPr sz="4000" spc="190" dirty="0">
                <a:latin typeface="Arial"/>
                <a:cs typeface="Arial"/>
              </a:rPr>
              <a:t>and</a:t>
            </a:r>
            <a:r>
              <a:rPr sz="4000" spc="55" dirty="0">
                <a:latin typeface="Arial"/>
                <a:cs typeface="Arial"/>
              </a:rPr>
              <a:t> </a:t>
            </a:r>
            <a:r>
              <a:rPr sz="4000" spc="275" dirty="0">
                <a:latin typeface="Arial"/>
                <a:cs typeface="Arial"/>
              </a:rPr>
              <a:t>reputation</a:t>
            </a:r>
            <a:endParaRPr sz="4000" dirty="0">
              <a:latin typeface="Arial"/>
              <a:cs typeface="Arial"/>
            </a:endParaRPr>
          </a:p>
          <a:p>
            <a:pPr marL="601980" indent="-571500">
              <a:lnSpc>
                <a:spcPct val="100000"/>
              </a:lnSpc>
              <a:spcBef>
                <a:spcPts val="3229"/>
              </a:spcBef>
              <a:buFont typeface="Arial" panose="020B0604020202020204" pitchFamily="34" charset="0"/>
              <a:buChar char="•"/>
            </a:pPr>
            <a:r>
              <a:rPr lang="en-US" sz="4350" spc="215" dirty="0">
                <a:latin typeface="Arial"/>
                <a:cs typeface="Arial"/>
              </a:rPr>
              <a:t>Access to senior leaders and decision-makers</a:t>
            </a:r>
          </a:p>
          <a:p>
            <a:pPr marL="601980" indent="-571500">
              <a:lnSpc>
                <a:spcPct val="100000"/>
              </a:lnSpc>
              <a:spcBef>
                <a:spcPts val="3229"/>
              </a:spcBef>
              <a:buFont typeface="Arial" panose="020B0604020202020204" pitchFamily="34" charset="0"/>
              <a:buChar char="•"/>
            </a:pPr>
            <a:r>
              <a:rPr lang="en-US" sz="4350" spc="215" dirty="0">
                <a:latin typeface="Arial"/>
                <a:cs typeface="Arial"/>
              </a:rPr>
              <a:t>Engage by connecting and networking</a:t>
            </a:r>
            <a:endParaRPr sz="4350" dirty="0">
              <a:latin typeface="Arial"/>
              <a:cs typeface="Arial"/>
            </a:endParaRPr>
          </a:p>
          <a:p>
            <a:pPr marL="583565" marR="1197610" indent="-571500">
              <a:lnSpc>
                <a:spcPts val="8550"/>
              </a:lnSpc>
              <a:spcBef>
                <a:spcPts val="484"/>
              </a:spcBef>
              <a:buFont typeface="Arial" panose="020B0604020202020204" pitchFamily="34" charset="0"/>
              <a:buChar char="•"/>
            </a:pPr>
            <a:r>
              <a:rPr lang="en-US" sz="4350" spc="225" dirty="0">
                <a:latin typeface="Arial"/>
                <a:cs typeface="Arial"/>
              </a:rPr>
              <a:t>Annual sponsor partnerships available</a:t>
            </a:r>
            <a:endParaRPr sz="435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8174990" cy="10287000"/>
            <a:chOff x="0" y="0"/>
            <a:chExt cx="8174990" cy="10287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8174368" cy="102869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544475" y="0"/>
              <a:ext cx="2332990" cy="4114165"/>
            </a:xfrm>
            <a:custGeom>
              <a:avLst/>
              <a:gdLst/>
              <a:ahLst/>
              <a:cxnLst/>
              <a:rect l="l" t="t" r="r" b="b"/>
              <a:pathLst>
                <a:path w="2332990" h="4114165">
                  <a:moveTo>
                    <a:pt x="0" y="0"/>
                  </a:moveTo>
                  <a:lnTo>
                    <a:pt x="2332441" y="0"/>
                  </a:lnTo>
                  <a:lnTo>
                    <a:pt x="2332441" y="4114154"/>
                  </a:lnTo>
                  <a:lnTo>
                    <a:pt x="0" y="41141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8232140">
              <a:lnSpc>
                <a:spcPct val="100000"/>
              </a:lnSpc>
              <a:spcBef>
                <a:spcPts val="135"/>
              </a:spcBef>
            </a:pPr>
            <a:r>
              <a:rPr spc="-30" dirty="0"/>
              <a:t>UPCOMING</a:t>
            </a:r>
            <a:r>
              <a:rPr spc="5" dirty="0"/>
              <a:t> </a:t>
            </a:r>
            <a:r>
              <a:rPr spc="-285" dirty="0"/>
              <a:t>EVENTS</a:t>
            </a:r>
          </a:p>
        </p:txBody>
      </p:sp>
      <p:sp>
        <p:nvSpPr>
          <p:cNvPr id="6" name="object 6"/>
          <p:cNvSpPr/>
          <p:nvPr/>
        </p:nvSpPr>
        <p:spPr>
          <a:xfrm>
            <a:off x="11277600" y="1682557"/>
            <a:ext cx="4293870" cy="7799705"/>
          </a:xfrm>
          <a:custGeom>
            <a:avLst/>
            <a:gdLst/>
            <a:ahLst/>
            <a:cxnLst/>
            <a:rect l="l" t="t" r="r" b="b"/>
            <a:pathLst>
              <a:path w="4293869" h="7799705">
                <a:moveTo>
                  <a:pt x="2169237" y="7799543"/>
                </a:moveTo>
                <a:lnTo>
                  <a:pt x="2124855" y="7799543"/>
                </a:lnTo>
                <a:lnTo>
                  <a:pt x="2080655" y="7795025"/>
                </a:lnTo>
                <a:lnTo>
                  <a:pt x="2037013" y="7785991"/>
                </a:lnTo>
                <a:lnTo>
                  <a:pt x="1994305" y="7772440"/>
                </a:lnTo>
                <a:lnTo>
                  <a:pt x="1952905" y="7754371"/>
                </a:lnTo>
                <a:lnTo>
                  <a:pt x="1913189" y="7731786"/>
                </a:lnTo>
                <a:lnTo>
                  <a:pt x="1875533" y="7704683"/>
                </a:lnTo>
                <a:lnTo>
                  <a:pt x="1840311" y="7673063"/>
                </a:lnTo>
                <a:lnTo>
                  <a:pt x="0" y="5834716"/>
                </a:lnTo>
                <a:lnTo>
                  <a:pt x="613307" y="5222020"/>
                </a:lnTo>
                <a:lnTo>
                  <a:pt x="1713201" y="6320530"/>
                </a:lnTo>
                <a:lnTo>
                  <a:pt x="1713201" y="0"/>
                </a:lnTo>
                <a:lnTo>
                  <a:pt x="2580469" y="0"/>
                </a:lnTo>
                <a:lnTo>
                  <a:pt x="2580469" y="6320530"/>
                </a:lnTo>
                <a:lnTo>
                  <a:pt x="3679973" y="5222019"/>
                </a:lnTo>
                <a:lnTo>
                  <a:pt x="4293800" y="5834716"/>
                </a:lnTo>
                <a:lnTo>
                  <a:pt x="2453488" y="7673063"/>
                </a:lnTo>
                <a:lnTo>
                  <a:pt x="2418340" y="7704683"/>
                </a:lnTo>
                <a:lnTo>
                  <a:pt x="2380746" y="7731786"/>
                </a:lnTo>
                <a:lnTo>
                  <a:pt x="2341082" y="7754371"/>
                </a:lnTo>
                <a:lnTo>
                  <a:pt x="2299724" y="7772440"/>
                </a:lnTo>
                <a:lnTo>
                  <a:pt x="2257047" y="7785991"/>
                </a:lnTo>
                <a:lnTo>
                  <a:pt x="2213426" y="7795025"/>
                </a:lnTo>
                <a:lnTo>
                  <a:pt x="2169237" y="7799543"/>
                </a:lnTo>
                <a:close/>
              </a:path>
            </a:pathLst>
          </a:custGeom>
          <a:solidFill>
            <a:srgbClr val="0070C0">
              <a:alpha val="5372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991600" y="2092724"/>
            <a:ext cx="9124830" cy="803091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3400" spc="165" dirty="0">
                <a:latin typeface="Arial"/>
                <a:cs typeface="Arial"/>
              </a:rPr>
              <a:t>Monthly</a:t>
            </a:r>
            <a:r>
              <a:rPr sz="3400" spc="15" dirty="0">
                <a:latin typeface="Arial"/>
                <a:cs typeface="Arial"/>
              </a:rPr>
              <a:t> </a:t>
            </a:r>
            <a:r>
              <a:rPr lang="en-US" sz="3400" spc="65" dirty="0">
                <a:latin typeface="Arial"/>
                <a:cs typeface="Arial"/>
              </a:rPr>
              <a:t>Membership </a:t>
            </a:r>
            <a:r>
              <a:rPr sz="3400" spc="125" dirty="0">
                <a:latin typeface="Arial"/>
                <a:cs typeface="Arial"/>
              </a:rPr>
              <a:t>Meetings</a:t>
            </a:r>
            <a:endParaRPr sz="3400" dirty="0">
              <a:latin typeface="Arial"/>
              <a:cs typeface="Arial"/>
            </a:endParaRPr>
          </a:p>
          <a:p>
            <a:pPr marL="1099185" marR="1186815" indent="-635" algn="ctr">
              <a:lnSpc>
                <a:spcPts val="14110"/>
              </a:lnSpc>
              <a:spcBef>
                <a:spcPts val="1200"/>
              </a:spcBef>
            </a:pPr>
            <a:r>
              <a:rPr sz="3400" spc="75" dirty="0">
                <a:latin typeface="Arial"/>
                <a:cs typeface="Arial"/>
              </a:rPr>
              <a:t>Annual</a:t>
            </a:r>
            <a:r>
              <a:rPr sz="3400" spc="-20" dirty="0">
                <a:latin typeface="Arial"/>
                <a:cs typeface="Arial"/>
              </a:rPr>
              <a:t> </a:t>
            </a:r>
            <a:r>
              <a:rPr sz="3400" spc="135" dirty="0">
                <a:latin typeface="Arial"/>
                <a:cs typeface="Arial"/>
              </a:rPr>
              <a:t>Conference </a:t>
            </a:r>
            <a:r>
              <a:rPr sz="3400" spc="-930" dirty="0">
                <a:latin typeface="Arial"/>
                <a:cs typeface="Arial"/>
              </a:rPr>
              <a:t> </a:t>
            </a:r>
            <a:endParaRPr lang="en-US" sz="3400" spc="-930" dirty="0">
              <a:latin typeface="Arial"/>
              <a:cs typeface="Arial"/>
            </a:endParaRPr>
          </a:p>
          <a:p>
            <a:pPr marL="1099185" marR="1186815" indent="-635" algn="ctr">
              <a:lnSpc>
                <a:spcPts val="14110"/>
              </a:lnSpc>
              <a:spcBef>
                <a:spcPts val="1200"/>
              </a:spcBef>
            </a:pPr>
            <a:r>
              <a:rPr sz="3400" spc="-160" dirty="0">
                <a:latin typeface="Arial"/>
                <a:cs typeface="Arial"/>
              </a:rPr>
              <a:t>SHRM</a:t>
            </a:r>
            <a:r>
              <a:rPr sz="3400" spc="25" dirty="0">
                <a:latin typeface="Arial"/>
                <a:cs typeface="Arial"/>
              </a:rPr>
              <a:t> </a:t>
            </a:r>
            <a:r>
              <a:rPr sz="3400" spc="175" dirty="0">
                <a:latin typeface="Arial"/>
                <a:cs typeface="Arial"/>
              </a:rPr>
              <a:t>Certification</a:t>
            </a:r>
            <a:r>
              <a:rPr sz="3400" spc="30" dirty="0">
                <a:latin typeface="Arial"/>
                <a:cs typeface="Arial"/>
              </a:rPr>
              <a:t> </a:t>
            </a:r>
            <a:r>
              <a:rPr sz="3400" spc="145" dirty="0">
                <a:latin typeface="Arial"/>
                <a:cs typeface="Arial"/>
              </a:rPr>
              <a:t>Study</a:t>
            </a:r>
            <a:r>
              <a:rPr sz="3400" spc="25" dirty="0">
                <a:latin typeface="Arial"/>
                <a:cs typeface="Arial"/>
              </a:rPr>
              <a:t> </a:t>
            </a:r>
            <a:r>
              <a:rPr sz="3400" spc="105" dirty="0">
                <a:latin typeface="Arial"/>
                <a:cs typeface="Arial"/>
              </a:rPr>
              <a:t>Groups</a:t>
            </a:r>
            <a:endParaRPr lang="en-US" sz="3400" spc="105" dirty="0">
              <a:latin typeface="Arial"/>
              <a:cs typeface="Arial"/>
            </a:endParaRPr>
          </a:p>
          <a:p>
            <a:pPr marL="1099185" marR="1186815" indent="-635" algn="ctr">
              <a:lnSpc>
                <a:spcPts val="14110"/>
              </a:lnSpc>
              <a:spcBef>
                <a:spcPts val="1200"/>
              </a:spcBef>
            </a:pPr>
            <a:r>
              <a:rPr lang="en-US" sz="3400" spc="105" dirty="0">
                <a:latin typeface="Arial"/>
                <a:cs typeface="Arial"/>
              </a:rPr>
              <a:t>Legal Update</a:t>
            </a:r>
          </a:p>
          <a:p>
            <a:pPr marL="1099185" marR="1186815" indent="-635" algn="ctr">
              <a:lnSpc>
                <a:spcPts val="14110"/>
              </a:lnSpc>
              <a:spcBef>
                <a:spcPts val="1200"/>
              </a:spcBef>
            </a:pPr>
            <a:endParaRPr sz="34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92799" y="9355262"/>
            <a:ext cx="30480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spc="125" dirty="0">
                <a:solidFill>
                  <a:srgbClr val="2E3475"/>
                </a:solidFill>
                <a:latin typeface="Tahoma"/>
                <a:cs typeface="Tahoma"/>
              </a:rPr>
              <a:t>0</a:t>
            </a:r>
            <a:r>
              <a:rPr sz="1800" spc="100" dirty="0">
                <a:solidFill>
                  <a:srgbClr val="2E3475"/>
                </a:solidFill>
                <a:latin typeface="Tahoma"/>
                <a:cs typeface="Tahoma"/>
              </a:rPr>
              <a:t>4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671855" y="9182367"/>
            <a:ext cx="6595109" cy="54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00" spc="10" dirty="0">
                <a:latin typeface="Arial"/>
                <a:cs typeface="Arial"/>
              </a:rPr>
              <a:t> </a:t>
            </a:r>
            <a:r>
              <a:rPr lang="en-US" sz="3400" spc="10" dirty="0">
                <a:latin typeface="Arial"/>
                <a:cs typeface="Arial"/>
              </a:rPr>
              <a:t>		</a:t>
            </a:r>
            <a:r>
              <a:rPr sz="3400" spc="220" dirty="0">
                <a:latin typeface="Arial"/>
                <a:cs typeface="Arial"/>
              </a:rPr>
              <a:t>Networking</a:t>
            </a:r>
            <a:r>
              <a:rPr sz="3400" spc="15" dirty="0">
                <a:latin typeface="Arial"/>
                <a:cs typeface="Arial"/>
              </a:rPr>
              <a:t> </a:t>
            </a:r>
            <a:r>
              <a:rPr lang="en-US" sz="3400" spc="110" dirty="0">
                <a:latin typeface="Arial"/>
                <a:cs typeface="Arial"/>
              </a:rPr>
              <a:t>Events</a:t>
            </a:r>
            <a:endParaRPr sz="3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6326" y="4975476"/>
            <a:ext cx="4827905" cy="27485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19400"/>
              </a:lnSpc>
              <a:spcBef>
                <a:spcPts val="100"/>
              </a:spcBef>
            </a:pPr>
            <a:r>
              <a:rPr sz="8800" spc="170" dirty="0">
                <a:solidFill>
                  <a:srgbClr val="0070C0"/>
                </a:solidFill>
                <a:latin typeface="Brush Script MT" panose="03060802040406070304" pitchFamily="66" charset="0"/>
                <a:cs typeface="Arial"/>
              </a:rPr>
              <a:t>Annual </a:t>
            </a:r>
            <a:r>
              <a:rPr sz="6750" spc="105" dirty="0">
                <a:solidFill>
                  <a:srgbClr val="0070C0"/>
                </a:solidFill>
                <a:latin typeface="Arial"/>
                <a:cs typeface="Arial"/>
              </a:rPr>
              <a:t>C</a:t>
            </a:r>
            <a:r>
              <a:rPr sz="6750" spc="475" dirty="0">
                <a:solidFill>
                  <a:srgbClr val="0070C0"/>
                </a:solidFill>
                <a:latin typeface="Arial"/>
                <a:cs typeface="Arial"/>
              </a:rPr>
              <a:t>o</a:t>
            </a:r>
            <a:r>
              <a:rPr sz="6750" spc="240" dirty="0">
                <a:solidFill>
                  <a:srgbClr val="0070C0"/>
                </a:solidFill>
                <a:latin typeface="Arial"/>
                <a:cs typeface="Arial"/>
              </a:rPr>
              <a:t>n</a:t>
            </a:r>
            <a:r>
              <a:rPr sz="6750" spc="360" dirty="0">
                <a:solidFill>
                  <a:srgbClr val="0070C0"/>
                </a:solidFill>
                <a:latin typeface="Arial"/>
                <a:cs typeface="Arial"/>
              </a:rPr>
              <a:t>f</a:t>
            </a:r>
            <a:r>
              <a:rPr sz="6750" spc="204" dirty="0">
                <a:solidFill>
                  <a:srgbClr val="0070C0"/>
                </a:solidFill>
                <a:latin typeface="Arial"/>
                <a:cs typeface="Arial"/>
              </a:rPr>
              <a:t>e</a:t>
            </a:r>
            <a:r>
              <a:rPr sz="6750" spc="355" dirty="0">
                <a:solidFill>
                  <a:srgbClr val="0070C0"/>
                </a:solidFill>
                <a:latin typeface="Arial"/>
                <a:cs typeface="Arial"/>
              </a:rPr>
              <a:t>r</a:t>
            </a:r>
            <a:r>
              <a:rPr sz="6750" spc="204" dirty="0">
                <a:solidFill>
                  <a:srgbClr val="0070C0"/>
                </a:solidFill>
                <a:latin typeface="Arial"/>
                <a:cs typeface="Arial"/>
              </a:rPr>
              <a:t>e</a:t>
            </a:r>
            <a:r>
              <a:rPr sz="6750" spc="240" dirty="0">
                <a:solidFill>
                  <a:srgbClr val="0070C0"/>
                </a:solidFill>
                <a:latin typeface="Arial"/>
                <a:cs typeface="Arial"/>
              </a:rPr>
              <a:t>n</a:t>
            </a:r>
            <a:r>
              <a:rPr sz="6750" spc="459" dirty="0">
                <a:solidFill>
                  <a:srgbClr val="0070C0"/>
                </a:solidFill>
                <a:latin typeface="Arial"/>
                <a:cs typeface="Arial"/>
              </a:rPr>
              <a:t>c</a:t>
            </a:r>
            <a:r>
              <a:rPr sz="6750" spc="210" dirty="0">
                <a:solidFill>
                  <a:srgbClr val="0070C0"/>
                </a:solidFill>
                <a:latin typeface="Arial"/>
                <a:cs typeface="Arial"/>
              </a:rPr>
              <a:t>e</a:t>
            </a:r>
            <a:endParaRPr sz="6750" dirty="0">
              <a:solidFill>
                <a:srgbClr val="0070C0"/>
              </a:solidFill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195463" y="958156"/>
            <a:ext cx="2011680" cy="1663064"/>
            <a:chOff x="7080415" y="939986"/>
            <a:chExt cx="2011680" cy="1663064"/>
          </a:xfrm>
        </p:grpSpPr>
        <p:sp>
          <p:nvSpPr>
            <p:cNvPr id="4" name="object 4"/>
            <p:cNvSpPr/>
            <p:nvPr/>
          </p:nvSpPr>
          <p:spPr>
            <a:xfrm>
              <a:off x="7080415" y="939986"/>
              <a:ext cx="726440" cy="499109"/>
            </a:xfrm>
            <a:custGeom>
              <a:avLst/>
              <a:gdLst/>
              <a:ahLst/>
              <a:cxnLst/>
              <a:rect l="l" t="t" r="r" b="b"/>
              <a:pathLst>
                <a:path w="726440" h="499109">
                  <a:moveTo>
                    <a:pt x="558634" y="498771"/>
                  </a:moveTo>
                  <a:lnTo>
                    <a:pt x="0" y="498771"/>
                  </a:lnTo>
                  <a:lnTo>
                    <a:pt x="391044" y="0"/>
                  </a:lnTo>
                  <a:lnTo>
                    <a:pt x="726224" y="0"/>
                  </a:lnTo>
                  <a:lnTo>
                    <a:pt x="558634" y="498771"/>
                  </a:lnTo>
                  <a:close/>
                </a:path>
              </a:pathLst>
            </a:custGeom>
            <a:solidFill>
              <a:srgbClr val="BDDD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365275" y="939986"/>
              <a:ext cx="726440" cy="499109"/>
            </a:xfrm>
            <a:custGeom>
              <a:avLst/>
              <a:gdLst/>
              <a:ahLst/>
              <a:cxnLst/>
              <a:rect l="l" t="t" r="r" b="b"/>
              <a:pathLst>
                <a:path w="726440" h="499109">
                  <a:moveTo>
                    <a:pt x="726224" y="498771"/>
                  </a:moveTo>
                  <a:lnTo>
                    <a:pt x="167590" y="498771"/>
                  </a:lnTo>
                  <a:lnTo>
                    <a:pt x="0" y="0"/>
                  </a:lnTo>
                  <a:lnTo>
                    <a:pt x="335180" y="0"/>
                  </a:lnTo>
                  <a:lnTo>
                    <a:pt x="726224" y="498771"/>
                  </a:lnTo>
                  <a:close/>
                </a:path>
              </a:pathLst>
            </a:custGeom>
            <a:solidFill>
              <a:srgbClr val="5CAC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085957" y="1438757"/>
              <a:ext cx="1005840" cy="1163955"/>
            </a:xfrm>
            <a:custGeom>
              <a:avLst/>
              <a:gdLst/>
              <a:ahLst/>
              <a:cxnLst/>
              <a:rect l="l" t="t" r="r" b="b"/>
              <a:pathLst>
                <a:path w="1005840" h="1163955">
                  <a:moveTo>
                    <a:pt x="0" y="1163799"/>
                  </a:moveTo>
                  <a:lnTo>
                    <a:pt x="446907" y="0"/>
                  </a:lnTo>
                  <a:lnTo>
                    <a:pt x="1005542" y="0"/>
                  </a:lnTo>
                  <a:lnTo>
                    <a:pt x="0" y="1163799"/>
                  </a:lnTo>
                  <a:close/>
                </a:path>
              </a:pathLst>
            </a:custGeom>
            <a:solidFill>
              <a:srgbClr val="4189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080415" y="939986"/>
              <a:ext cx="1452880" cy="1663064"/>
            </a:xfrm>
            <a:custGeom>
              <a:avLst/>
              <a:gdLst/>
              <a:ahLst/>
              <a:cxnLst/>
              <a:rect l="l" t="t" r="r" b="b"/>
              <a:pathLst>
                <a:path w="1452879" h="1663064">
                  <a:moveTo>
                    <a:pt x="1452449" y="498771"/>
                  </a:moveTo>
                  <a:lnTo>
                    <a:pt x="558634" y="498771"/>
                  </a:lnTo>
                  <a:lnTo>
                    <a:pt x="726224" y="0"/>
                  </a:lnTo>
                  <a:lnTo>
                    <a:pt x="1284859" y="0"/>
                  </a:lnTo>
                  <a:lnTo>
                    <a:pt x="1452449" y="498771"/>
                  </a:lnTo>
                  <a:close/>
                </a:path>
                <a:path w="1452879" h="1663064">
                  <a:moveTo>
                    <a:pt x="1005542" y="1662570"/>
                  </a:moveTo>
                  <a:lnTo>
                    <a:pt x="0" y="498771"/>
                  </a:lnTo>
                  <a:lnTo>
                    <a:pt x="558634" y="498771"/>
                  </a:lnTo>
                  <a:lnTo>
                    <a:pt x="1005542" y="1662570"/>
                  </a:lnTo>
                  <a:close/>
                </a:path>
              </a:pathLst>
            </a:custGeom>
            <a:solidFill>
              <a:srgbClr val="8BCA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639050" y="1438757"/>
              <a:ext cx="894080" cy="1163955"/>
            </a:xfrm>
            <a:custGeom>
              <a:avLst/>
              <a:gdLst/>
              <a:ahLst/>
              <a:cxnLst/>
              <a:rect l="l" t="t" r="r" b="b"/>
              <a:pathLst>
                <a:path w="894079" h="1163955">
                  <a:moveTo>
                    <a:pt x="446907" y="1163799"/>
                  </a:moveTo>
                  <a:lnTo>
                    <a:pt x="0" y="0"/>
                  </a:lnTo>
                  <a:lnTo>
                    <a:pt x="893815" y="0"/>
                  </a:lnTo>
                  <a:lnTo>
                    <a:pt x="446907" y="1163799"/>
                  </a:lnTo>
                  <a:close/>
                </a:path>
              </a:pathLst>
            </a:custGeom>
            <a:solidFill>
              <a:srgbClr val="5CAC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106193" y="9298115"/>
            <a:ext cx="2908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25" dirty="0">
                <a:solidFill>
                  <a:srgbClr val="2E3475"/>
                </a:solidFill>
                <a:latin typeface="Tahoma"/>
                <a:cs typeface="Tahoma"/>
              </a:rPr>
              <a:t>0</a:t>
            </a:r>
            <a:r>
              <a:rPr sz="1800" spc="-5" dirty="0">
                <a:solidFill>
                  <a:srgbClr val="2E3475"/>
                </a:solidFill>
                <a:latin typeface="Tahoma"/>
                <a:cs typeface="Tahoma"/>
              </a:rPr>
              <a:t>5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812390" y="2426330"/>
            <a:ext cx="2576690" cy="1361911"/>
          </a:xfrm>
          <a:prstGeom prst="rect">
            <a:avLst/>
          </a:prstGeom>
        </p:spPr>
        <p:txBody>
          <a:bodyPr vert="horz" wrap="square" lIns="0" tIns="215900" rIns="0" bIns="0" rtlCol="0">
            <a:spAutoFit/>
          </a:bodyPr>
          <a:lstStyle/>
          <a:p>
            <a:pPr marR="1905" algn="ctr">
              <a:lnSpc>
                <a:spcPct val="100000"/>
              </a:lnSpc>
              <a:spcBef>
                <a:spcPts val="1700"/>
              </a:spcBef>
            </a:pPr>
            <a:r>
              <a:rPr lang="en-US" sz="3050" dirty="0">
                <a:solidFill>
                  <a:schemeClr val="tx2"/>
                </a:solidFill>
                <a:latin typeface="Arial"/>
                <a:cs typeface="Arial"/>
              </a:rPr>
              <a:t>PARTNER</a:t>
            </a:r>
            <a:endParaRPr sz="3050" dirty="0">
              <a:solidFill>
                <a:schemeClr val="tx2"/>
              </a:solidFill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605"/>
              </a:spcBef>
            </a:pPr>
            <a:r>
              <a:rPr sz="3050" spc="125" dirty="0">
                <a:solidFill>
                  <a:srgbClr val="2E3475"/>
                </a:solidFill>
                <a:latin typeface="Arial"/>
                <a:cs typeface="Arial"/>
              </a:rPr>
              <a:t>$5</a:t>
            </a:r>
            <a:r>
              <a:rPr lang="en-US" sz="3050" spc="125" dirty="0">
                <a:solidFill>
                  <a:srgbClr val="2E3475"/>
                </a:solidFill>
                <a:latin typeface="Arial"/>
                <a:cs typeface="Arial"/>
              </a:rPr>
              <a:t>,0</a:t>
            </a:r>
            <a:r>
              <a:rPr sz="3050" spc="125" dirty="0">
                <a:solidFill>
                  <a:srgbClr val="2E3475"/>
                </a:solidFill>
                <a:latin typeface="Arial"/>
                <a:cs typeface="Arial"/>
              </a:rPr>
              <a:t>00</a:t>
            </a:r>
            <a:endParaRPr lang="en-US" sz="3050" spc="125" dirty="0">
              <a:solidFill>
                <a:srgbClr val="2E3475"/>
              </a:solidFill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1038540" y="2360567"/>
            <a:ext cx="2048556" cy="1374735"/>
          </a:xfrm>
          <a:prstGeom prst="rect">
            <a:avLst/>
          </a:prstGeom>
        </p:spPr>
        <p:txBody>
          <a:bodyPr vert="horz" wrap="square" lIns="0" tIns="215900" rIns="0" bIns="0" rtlCol="0">
            <a:spAutoFit/>
          </a:bodyPr>
          <a:lstStyle/>
          <a:p>
            <a:pPr marR="121920" algn="ctr">
              <a:lnSpc>
                <a:spcPct val="100000"/>
              </a:lnSpc>
              <a:spcBef>
                <a:spcPts val="1700"/>
              </a:spcBef>
            </a:pPr>
            <a:r>
              <a:rPr lang="en-US" sz="3050" dirty="0">
                <a:solidFill>
                  <a:schemeClr val="tx2"/>
                </a:solidFill>
                <a:latin typeface="Arial"/>
                <a:cs typeface="Arial"/>
              </a:rPr>
              <a:t>PARTNER</a:t>
            </a:r>
          </a:p>
          <a:p>
            <a:pPr marR="121920" algn="ctr">
              <a:lnSpc>
                <a:spcPct val="100000"/>
              </a:lnSpc>
              <a:spcBef>
                <a:spcPts val="1700"/>
              </a:spcBef>
            </a:pPr>
            <a:r>
              <a:rPr lang="en-US" sz="3050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sz="3050" spc="-5" dirty="0">
                <a:solidFill>
                  <a:srgbClr val="2E3475"/>
                </a:solidFill>
                <a:latin typeface="Arial"/>
                <a:cs typeface="Arial"/>
              </a:rPr>
              <a:t>$</a:t>
            </a:r>
            <a:r>
              <a:rPr sz="3050" spc="85" dirty="0">
                <a:solidFill>
                  <a:srgbClr val="2E3475"/>
                </a:solidFill>
                <a:latin typeface="Arial"/>
                <a:cs typeface="Arial"/>
              </a:rPr>
              <a:t>2</a:t>
            </a:r>
            <a:r>
              <a:rPr lang="en-US" sz="3050" spc="85" dirty="0">
                <a:solidFill>
                  <a:srgbClr val="2E3475"/>
                </a:solidFill>
                <a:latin typeface="Arial"/>
                <a:cs typeface="Arial"/>
              </a:rPr>
              <a:t>,5</a:t>
            </a:r>
            <a:r>
              <a:rPr sz="3050" spc="385" dirty="0">
                <a:solidFill>
                  <a:srgbClr val="2E3475"/>
                </a:solidFill>
                <a:latin typeface="Arial"/>
                <a:cs typeface="Arial"/>
              </a:rPr>
              <a:t>00</a:t>
            </a:r>
            <a:endParaRPr sz="3050" dirty="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5134321" y="2409989"/>
            <a:ext cx="2163079" cy="1361911"/>
          </a:xfrm>
          <a:prstGeom prst="rect">
            <a:avLst/>
          </a:prstGeom>
        </p:spPr>
        <p:txBody>
          <a:bodyPr vert="horz" wrap="square" lIns="0" tIns="215900" rIns="0" bIns="0" rtlCol="0">
            <a:spAutoFit/>
          </a:bodyPr>
          <a:lstStyle/>
          <a:p>
            <a:pPr marR="61594" algn="ctr">
              <a:lnSpc>
                <a:spcPct val="100000"/>
              </a:lnSpc>
              <a:spcBef>
                <a:spcPts val="1700"/>
              </a:spcBef>
            </a:pPr>
            <a:r>
              <a:rPr lang="en-US" sz="3050" spc="-30" dirty="0">
                <a:solidFill>
                  <a:srgbClr val="2E3475"/>
                </a:solidFill>
                <a:latin typeface="Arial"/>
                <a:cs typeface="Arial"/>
              </a:rPr>
              <a:t>PARTNER</a:t>
            </a:r>
            <a:endParaRPr sz="305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605"/>
              </a:spcBef>
            </a:pPr>
            <a:r>
              <a:rPr sz="3050" spc="204" dirty="0">
                <a:solidFill>
                  <a:srgbClr val="2E3475"/>
                </a:solidFill>
                <a:latin typeface="Arial"/>
                <a:cs typeface="Arial"/>
              </a:rPr>
              <a:t>$1</a:t>
            </a:r>
            <a:r>
              <a:rPr lang="en-US" sz="3050" spc="204" dirty="0">
                <a:solidFill>
                  <a:srgbClr val="2E3475"/>
                </a:solidFill>
                <a:latin typeface="Arial"/>
                <a:cs typeface="Arial"/>
              </a:rPr>
              <a:t>,5</a:t>
            </a:r>
            <a:r>
              <a:rPr sz="3050" spc="204" dirty="0">
                <a:solidFill>
                  <a:srgbClr val="2E3475"/>
                </a:solidFill>
                <a:latin typeface="Arial"/>
                <a:cs typeface="Arial"/>
              </a:rPr>
              <a:t>00</a:t>
            </a:r>
            <a:endParaRPr sz="3050" dirty="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6409712" y="4286530"/>
            <a:ext cx="3383915" cy="2628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550" spc="55" dirty="0">
                <a:latin typeface="Arial"/>
                <a:cs typeface="Arial"/>
              </a:rPr>
              <a:t>Program</a:t>
            </a:r>
            <a:r>
              <a:rPr sz="1550" spc="10" dirty="0">
                <a:latin typeface="Arial"/>
                <a:cs typeface="Arial"/>
              </a:rPr>
              <a:t> </a:t>
            </a:r>
            <a:r>
              <a:rPr sz="1550" spc="70" dirty="0">
                <a:latin typeface="Arial"/>
                <a:cs typeface="Arial"/>
              </a:rPr>
              <a:t>Announcement</a:t>
            </a:r>
            <a:r>
              <a:rPr sz="1550" spc="15" dirty="0">
                <a:latin typeface="Arial"/>
                <a:cs typeface="Arial"/>
              </a:rPr>
              <a:t> </a:t>
            </a:r>
            <a:r>
              <a:rPr sz="1550" dirty="0">
                <a:latin typeface="Arial"/>
                <a:cs typeface="Arial"/>
              </a:rPr>
              <a:t>&amp;</a:t>
            </a:r>
            <a:r>
              <a:rPr sz="1550" spc="15" dirty="0">
                <a:latin typeface="Arial"/>
                <a:cs typeface="Arial"/>
              </a:rPr>
              <a:t> </a:t>
            </a:r>
            <a:r>
              <a:rPr sz="1550" spc="95" dirty="0">
                <a:latin typeface="Arial"/>
                <a:cs typeface="Arial"/>
              </a:rPr>
              <a:t>Website</a:t>
            </a:r>
            <a:endParaRPr sz="1550" dirty="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10357138" y="4286530"/>
            <a:ext cx="3383915" cy="2628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550" spc="55" dirty="0">
                <a:latin typeface="Arial"/>
                <a:cs typeface="Arial"/>
              </a:rPr>
              <a:t>Program</a:t>
            </a:r>
            <a:r>
              <a:rPr sz="1550" spc="10" dirty="0">
                <a:latin typeface="Arial"/>
                <a:cs typeface="Arial"/>
              </a:rPr>
              <a:t> </a:t>
            </a:r>
            <a:r>
              <a:rPr sz="1550" spc="70" dirty="0">
                <a:latin typeface="Arial"/>
                <a:cs typeface="Arial"/>
              </a:rPr>
              <a:t>Announcement</a:t>
            </a:r>
            <a:r>
              <a:rPr sz="1550" spc="15" dirty="0">
                <a:latin typeface="Arial"/>
                <a:cs typeface="Arial"/>
              </a:rPr>
              <a:t> </a:t>
            </a:r>
            <a:r>
              <a:rPr sz="1550" dirty="0">
                <a:latin typeface="Arial"/>
                <a:cs typeface="Arial"/>
              </a:rPr>
              <a:t>&amp;</a:t>
            </a:r>
            <a:r>
              <a:rPr sz="1550" spc="15" dirty="0">
                <a:latin typeface="Arial"/>
                <a:cs typeface="Arial"/>
              </a:rPr>
              <a:t> </a:t>
            </a:r>
            <a:r>
              <a:rPr sz="1550" spc="95" dirty="0">
                <a:latin typeface="Arial"/>
                <a:cs typeface="Arial"/>
              </a:rPr>
              <a:t>Website</a:t>
            </a:r>
            <a:endParaRPr sz="1550" dirty="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14581361" y="4286530"/>
            <a:ext cx="3383915" cy="2628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550" spc="55" dirty="0">
                <a:latin typeface="Arial"/>
                <a:cs typeface="Arial"/>
              </a:rPr>
              <a:t>Program</a:t>
            </a:r>
            <a:r>
              <a:rPr sz="1550" spc="10" dirty="0">
                <a:latin typeface="Arial"/>
                <a:cs typeface="Arial"/>
              </a:rPr>
              <a:t> </a:t>
            </a:r>
            <a:r>
              <a:rPr sz="1550" spc="70" dirty="0">
                <a:latin typeface="Arial"/>
                <a:cs typeface="Arial"/>
              </a:rPr>
              <a:t>Announcement</a:t>
            </a:r>
            <a:r>
              <a:rPr sz="1550" spc="15" dirty="0">
                <a:latin typeface="Arial"/>
                <a:cs typeface="Arial"/>
              </a:rPr>
              <a:t> </a:t>
            </a:r>
            <a:r>
              <a:rPr sz="1550" dirty="0">
                <a:latin typeface="Arial"/>
                <a:cs typeface="Arial"/>
              </a:rPr>
              <a:t>&amp;</a:t>
            </a:r>
            <a:r>
              <a:rPr sz="1550" spc="15" dirty="0">
                <a:latin typeface="Arial"/>
                <a:cs typeface="Arial"/>
              </a:rPr>
              <a:t> </a:t>
            </a:r>
            <a:r>
              <a:rPr sz="1550" spc="95" dirty="0">
                <a:latin typeface="Arial"/>
                <a:cs typeface="Arial"/>
              </a:rPr>
              <a:t>Website</a:t>
            </a:r>
            <a:endParaRPr sz="1550" dirty="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6484540" y="4725578"/>
            <a:ext cx="3234055" cy="2628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550" spc="55" dirty="0">
                <a:latin typeface="Arial"/>
                <a:cs typeface="Arial"/>
              </a:rPr>
              <a:t>Program</a:t>
            </a:r>
            <a:r>
              <a:rPr sz="1550" spc="10" dirty="0">
                <a:latin typeface="Arial"/>
                <a:cs typeface="Arial"/>
              </a:rPr>
              <a:t> Visuals </a:t>
            </a:r>
            <a:r>
              <a:rPr sz="1550" dirty="0">
                <a:latin typeface="Arial"/>
                <a:cs typeface="Arial"/>
              </a:rPr>
              <a:t>&amp;</a:t>
            </a:r>
            <a:r>
              <a:rPr sz="1550" spc="10" dirty="0">
                <a:latin typeface="Arial"/>
                <a:cs typeface="Arial"/>
              </a:rPr>
              <a:t> </a:t>
            </a:r>
            <a:r>
              <a:rPr sz="1550" spc="50" dirty="0">
                <a:latin typeface="Arial"/>
                <a:cs typeface="Arial"/>
              </a:rPr>
              <a:t>Event</a:t>
            </a:r>
            <a:r>
              <a:rPr sz="1550" spc="15" dirty="0">
                <a:latin typeface="Arial"/>
                <a:cs typeface="Arial"/>
              </a:rPr>
              <a:t> </a:t>
            </a:r>
            <a:r>
              <a:rPr sz="1550" spc="40" dirty="0">
                <a:latin typeface="Arial"/>
                <a:cs typeface="Arial"/>
              </a:rPr>
              <a:t>Materials</a:t>
            </a:r>
            <a:endParaRPr sz="1550" dirty="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10506998" y="4755352"/>
            <a:ext cx="3234055" cy="2628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550" spc="55" dirty="0">
                <a:latin typeface="Arial"/>
                <a:cs typeface="Arial"/>
              </a:rPr>
              <a:t>Program</a:t>
            </a:r>
            <a:r>
              <a:rPr sz="1550" spc="10" dirty="0">
                <a:latin typeface="Arial"/>
                <a:cs typeface="Arial"/>
              </a:rPr>
              <a:t> Visuals </a:t>
            </a:r>
            <a:r>
              <a:rPr sz="1550" dirty="0">
                <a:latin typeface="Arial"/>
                <a:cs typeface="Arial"/>
              </a:rPr>
              <a:t>&amp;</a:t>
            </a:r>
            <a:r>
              <a:rPr sz="1550" spc="10" dirty="0">
                <a:latin typeface="Arial"/>
                <a:cs typeface="Arial"/>
              </a:rPr>
              <a:t> </a:t>
            </a:r>
            <a:r>
              <a:rPr sz="1550" spc="50" dirty="0">
                <a:latin typeface="Arial"/>
                <a:cs typeface="Arial"/>
              </a:rPr>
              <a:t>Event</a:t>
            </a:r>
            <a:r>
              <a:rPr sz="1550" spc="15" dirty="0">
                <a:latin typeface="Arial"/>
                <a:cs typeface="Arial"/>
              </a:rPr>
              <a:t> </a:t>
            </a:r>
            <a:r>
              <a:rPr sz="1550" spc="40" dirty="0">
                <a:latin typeface="Arial"/>
                <a:cs typeface="Arial"/>
              </a:rPr>
              <a:t>Materials</a:t>
            </a:r>
            <a:endParaRPr sz="1550" dirty="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14659897" y="4725578"/>
            <a:ext cx="3230347" cy="25199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550" spc="55" dirty="0">
                <a:latin typeface="Arial"/>
                <a:cs typeface="Arial"/>
              </a:rPr>
              <a:t>Program</a:t>
            </a:r>
            <a:r>
              <a:rPr sz="1550" spc="10" dirty="0">
                <a:latin typeface="Arial"/>
                <a:cs typeface="Arial"/>
              </a:rPr>
              <a:t> Visuals </a:t>
            </a:r>
            <a:r>
              <a:rPr sz="1550" dirty="0">
                <a:latin typeface="Arial"/>
                <a:cs typeface="Arial"/>
              </a:rPr>
              <a:t>&amp;</a:t>
            </a:r>
            <a:r>
              <a:rPr sz="1550" spc="10" dirty="0">
                <a:latin typeface="Arial"/>
                <a:cs typeface="Arial"/>
              </a:rPr>
              <a:t> </a:t>
            </a:r>
            <a:r>
              <a:rPr sz="1550" spc="50" dirty="0">
                <a:latin typeface="Arial"/>
                <a:cs typeface="Arial"/>
              </a:rPr>
              <a:t>Event</a:t>
            </a:r>
            <a:r>
              <a:rPr sz="1550" spc="15" dirty="0">
                <a:latin typeface="Arial"/>
                <a:cs typeface="Arial"/>
              </a:rPr>
              <a:t> </a:t>
            </a:r>
            <a:r>
              <a:rPr sz="1550" spc="40" dirty="0">
                <a:latin typeface="Arial"/>
                <a:cs typeface="Arial"/>
              </a:rPr>
              <a:t>Materials</a:t>
            </a:r>
            <a:endParaRPr sz="1550" dirty="0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6353075" y="5186062"/>
            <a:ext cx="3496945" cy="2628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550" spc="5" dirty="0">
                <a:latin typeface="Arial"/>
                <a:cs typeface="Arial"/>
              </a:rPr>
              <a:t>E-Blast </a:t>
            </a:r>
            <a:r>
              <a:rPr sz="1550" spc="155" dirty="0">
                <a:latin typeface="Arial"/>
                <a:cs typeface="Arial"/>
              </a:rPr>
              <a:t>to</a:t>
            </a:r>
            <a:r>
              <a:rPr sz="1550" spc="5" dirty="0">
                <a:latin typeface="Arial"/>
                <a:cs typeface="Arial"/>
              </a:rPr>
              <a:t> </a:t>
            </a:r>
            <a:r>
              <a:rPr sz="1550" spc="50" dirty="0">
                <a:latin typeface="Arial"/>
                <a:cs typeface="Arial"/>
              </a:rPr>
              <a:t>Members</a:t>
            </a:r>
            <a:r>
              <a:rPr sz="1550" spc="10" dirty="0">
                <a:latin typeface="Arial"/>
                <a:cs typeface="Arial"/>
              </a:rPr>
              <a:t> </a:t>
            </a:r>
            <a:r>
              <a:rPr sz="1550" spc="5" dirty="0">
                <a:latin typeface="Arial"/>
                <a:cs typeface="Arial"/>
              </a:rPr>
              <a:t>Pre </a:t>
            </a:r>
            <a:r>
              <a:rPr sz="1550" dirty="0">
                <a:latin typeface="Arial"/>
                <a:cs typeface="Arial"/>
              </a:rPr>
              <a:t>&amp;</a:t>
            </a:r>
            <a:r>
              <a:rPr sz="1550" spc="10" dirty="0">
                <a:latin typeface="Arial"/>
                <a:cs typeface="Arial"/>
              </a:rPr>
              <a:t> </a:t>
            </a:r>
            <a:r>
              <a:rPr sz="1550" spc="45" dirty="0">
                <a:latin typeface="Arial"/>
                <a:cs typeface="Arial"/>
              </a:rPr>
              <a:t>Post-Event</a:t>
            </a:r>
            <a:endParaRPr sz="1550" dirty="0">
              <a:latin typeface="Arial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10337946" y="5221869"/>
            <a:ext cx="3496945" cy="25199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550" spc="5" dirty="0">
                <a:latin typeface="Arial"/>
                <a:cs typeface="Arial"/>
              </a:rPr>
              <a:t>E-Blast </a:t>
            </a:r>
            <a:r>
              <a:rPr sz="1550" spc="155" dirty="0">
                <a:latin typeface="Arial"/>
                <a:cs typeface="Arial"/>
              </a:rPr>
              <a:t>to</a:t>
            </a:r>
            <a:r>
              <a:rPr sz="1550" spc="5" dirty="0">
                <a:latin typeface="Arial"/>
                <a:cs typeface="Arial"/>
              </a:rPr>
              <a:t> </a:t>
            </a:r>
            <a:r>
              <a:rPr sz="1550" spc="50" dirty="0">
                <a:latin typeface="Arial"/>
                <a:cs typeface="Arial"/>
              </a:rPr>
              <a:t>Members</a:t>
            </a:r>
            <a:r>
              <a:rPr sz="1550" spc="10" dirty="0">
                <a:latin typeface="Arial"/>
                <a:cs typeface="Arial"/>
              </a:rPr>
              <a:t> </a:t>
            </a:r>
            <a:r>
              <a:rPr sz="1550" spc="5" dirty="0">
                <a:latin typeface="Arial"/>
                <a:cs typeface="Arial"/>
              </a:rPr>
              <a:t>Pre </a:t>
            </a:r>
            <a:r>
              <a:rPr sz="1550" dirty="0">
                <a:latin typeface="Arial"/>
                <a:cs typeface="Arial"/>
              </a:rPr>
              <a:t>&amp;</a:t>
            </a:r>
            <a:r>
              <a:rPr sz="1550" spc="10" dirty="0">
                <a:latin typeface="Arial"/>
                <a:cs typeface="Arial"/>
              </a:rPr>
              <a:t> </a:t>
            </a:r>
            <a:r>
              <a:rPr sz="1550" spc="45" dirty="0">
                <a:latin typeface="Arial"/>
                <a:cs typeface="Arial"/>
              </a:rPr>
              <a:t>Post-Event</a:t>
            </a:r>
            <a:endParaRPr sz="1550" dirty="0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14244442" y="5186062"/>
            <a:ext cx="3792854" cy="25199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550" spc="5" dirty="0">
                <a:latin typeface="Arial"/>
                <a:cs typeface="Arial"/>
              </a:rPr>
              <a:t>E-Blast </a:t>
            </a:r>
            <a:r>
              <a:rPr sz="1550" spc="155" dirty="0">
                <a:latin typeface="Arial"/>
                <a:cs typeface="Arial"/>
              </a:rPr>
              <a:t>to</a:t>
            </a:r>
            <a:r>
              <a:rPr sz="1550" spc="10" dirty="0">
                <a:latin typeface="Arial"/>
                <a:cs typeface="Arial"/>
              </a:rPr>
              <a:t> </a:t>
            </a:r>
            <a:r>
              <a:rPr sz="1550" spc="50" dirty="0">
                <a:latin typeface="Arial"/>
                <a:cs typeface="Arial"/>
              </a:rPr>
              <a:t>All</a:t>
            </a:r>
            <a:r>
              <a:rPr sz="1550" spc="10" dirty="0">
                <a:latin typeface="Arial"/>
                <a:cs typeface="Arial"/>
              </a:rPr>
              <a:t> </a:t>
            </a:r>
            <a:r>
              <a:rPr sz="1550" spc="50" dirty="0">
                <a:latin typeface="Arial"/>
                <a:cs typeface="Arial"/>
              </a:rPr>
              <a:t>Members</a:t>
            </a:r>
            <a:r>
              <a:rPr sz="1550" spc="10" dirty="0">
                <a:latin typeface="Arial"/>
                <a:cs typeface="Arial"/>
              </a:rPr>
              <a:t> </a:t>
            </a:r>
            <a:r>
              <a:rPr sz="1550" spc="5" dirty="0">
                <a:latin typeface="Arial"/>
                <a:cs typeface="Arial"/>
              </a:rPr>
              <a:t>Pre </a:t>
            </a:r>
            <a:r>
              <a:rPr sz="1550" dirty="0">
                <a:latin typeface="Arial"/>
                <a:cs typeface="Arial"/>
              </a:rPr>
              <a:t>&amp;</a:t>
            </a:r>
            <a:r>
              <a:rPr sz="1550" spc="10" dirty="0">
                <a:latin typeface="Arial"/>
                <a:cs typeface="Arial"/>
              </a:rPr>
              <a:t> </a:t>
            </a:r>
            <a:r>
              <a:rPr sz="1550" spc="45" dirty="0">
                <a:latin typeface="Arial"/>
                <a:cs typeface="Arial"/>
              </a:rPr>
              <a:t>Post-Event</a:t>
            </a:r>
            <a:endParaRPr sz="1550" dirty="0">
              <a:latin typeface="Arial"/>
              <a:cs typeface="Arial"/>
            </a:endParaRPr>
          </a:p>
        </p:txBody>
      </p:sp>
      <p:graphicFrame>
        <p:nvGraphicFramePr>
          <p:cNvPr id="58" name="object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9726486"/>
              </p:ext>
            </p:extLst>
          </p:nvPr>
        </p:nvGraphicFramePr>
        <p:xfrm>
          <a:off x="6507426" y="5640024"/>
          <a:ext cx="11358245" cy="165861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391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04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585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6865">
                <a:tc>
                  <a:txBody>
                    <a:bodyPr/>
                    <a:lstStyle/>
                    <a:p>
                      <a:pPr marL="542290">
                        <a:lnSpc>
                          <a:spcPts val="1775"/>
                        </a:lnSpc>
                      </a:pPr>
                      <a:r>
                        <a:rPr sz="1550" spc="30" dirty="0">
                          <a:latin typeface="Arial"/>
                          <a:cs typeface="Arial"/>
                        </a:rPr>
                        <a:t>Social</a:t>
                      </a:r>
                      <a:r>
                        <a:rPr sz="155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50" spc="40" dirty="0">
                          <a:latin typeface="Arial"/>
                          <a:cs typeface="Arial"/>
                        </a:rPr>
                        <a:t>Media</a:t>
                      </a:r>
                      <a:r>
                        <a:rPr sz="155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50" spc="55" dirty="0">
                          <a:latin typeface="Arial"/>
                          <a:cs typeface="Arial"/>
                        </a:rPr>
                        <a:t>Mentions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0970" algn="ctr">
                        <a:lnSpc>
                          <a:spcPts val="1775"/>
                        </a:lnSpc>
                      </a:pPr>
                      <a:r>
                        <a:rPr sz="1550" spc="30" dirty="0">
                          <a:latin typeface="Arial"/>
                          <a:cs typeface="Arial"/>
                        </a:rPr>
                        <a:t>Social</a:t>
                      </a:r>
                      <a:r>
                        <a:rPr sz="155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50" spc="40" dirty="0">
                          <a:latin typeface="Arial"/>
                          <a:cs typeface="Arial"/>
                        </a:rPr>
                        <a:t>Media</a:t>
                      </a:r>
                      <a:r>
                        <a:rPr sz="155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50" spc="55" dirty="0">
                          <a:latin typeface="Arial"/>
                          <a:cs typeface="Arial"/>
                        </a:rPr>
                        <a:t>Mentions</a:t>
                      </a:r>
                      <a:endParaRPr sz="155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4675" algn="ctr">
                        <a:lnSpc>
                          <a:spcPts val="1775"/>
                        </a:lnSpc>
                      </a:pPr>
                      <a:r>
                        <a:rPr sz="1550" spc="30" dirty="0">
                          <a:latin typeface="Arial"/>
                          <a:cs typeface="Arial"/>
                        </a:rPr>
                        <a:t>Social</a:t>
                      </a:r>
                      <a:r>
                        <a:rPr sz="155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50" spc="40" dirty="0">
                          <a:latin typeface="Arial"/>
                          <a:cs typeface="Arial"/>
                        </a:rPr>
                        <a:t>Media</a:t>
                      </a:r>
                      <a:r>
                        <a:rPr sz="155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50" spc="55" dirty="0">
                          <a:latin typeface="Arial"/>
                          <a:cs typeface="Arial"/>
                        </a:rPr>
                        <a:t>Mentions</a:t>
                      </a:r>
                      <a:endParaRPr sz="155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9734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550" spc="85" dirty="0">
                          <a:latin typeface="Arial"/>
                          <a:cs typeface="Arial"/>
                        </a:rPr>
                        <a:t>Complimentary</a:t>
                      </a:r>
                      <a:r>
                        <a:rPr sz="155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50" spc="85" dirty="0">
                          <a:latin typeface="Arial"/>
                          <a:cs typeface="Arial"/>
                        </a:rPr>
                        <a:t>Attendance</a:t>
                      </a:r>
                      <a:r>
                        <a:rPr sz="155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50" spc="90" dirty="0">
                          <a:latin typeface="Arial"/>
                          <a:cs typeface="Arial"/>
                        </a:rPr>
                        <a:t>for</a:t>
                      </a:r>
                      <a:r>
                        <a:rPr sz="155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50" spc="-20" dirty="0">
                          <a:latin typeface="Arial"/>
                          <a:cs typeface="Arial"/>
                        </a:rPr>
                        <a:t>3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B="0"/>
                </a:tc>
                <a:tc>
                  <a:txBody>
                    <a:bodyPr/>
                    <a:lstStyle/>
                    <a:p>
                      <a:pPr marR="147320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550" spc="85" dirty="0">
                          <a:latin typeface="Arial"/>
                          <a:cs typeface="Arial"/>
                        </a:rPr>
                        <a:t>Complimentary</a:t>
                      </a:r>
                      <a:r>
                        <a:rPr sz="155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50" spc="85" dirty="0">
                          <a:latin typeface="Arial"/>
                          <a:cs typeface="Arial"/>
                        </a:rPr>
                        <a:t>Attendance</a:t>
                      </a:r>
                      <a:r>
                        <a:rPr sz="155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50" spc="90" dirty="0">
                          <a:latin typeface="Arial"/>
                          <a:cs typeface="Arial"/>
                        </a:rPr>
                        <a:t>for</a:t>
                      </a:r>
                      <a:r>
                        <a:rPr sz="155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50" spc="45" dirty="0">
                          <a:latin typeface="Arial"/>
                          <a:cs typeface="Arial"/>
                        </a:rPr>
                        <a:t>2</a:t>
                      </a:r>
                      <a:endParaRPr sz="1550" dirty="0">
                        <a:latin typeface="Arial"/>
                        <a:cs typeface="Arial"/>
                      </a:endParaRPr>
                    </a:p>
                  </a:txBody>
                  <a:tcPr marL="0" marR="0" marB="0"/>
                </a:tc>
                <a:tc>
                  <a:txBody>
                    <a:bodyPr/>
                    <a:lstStyle/>
                    <a:p>
                      <a:pPr marL="574675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550" spc="85" dirty="0">
                          <a:latin typeface="Arial"/>
                          <a:cs typeface="Arial"/>
                        </a:rPr>
                        <a:t>Complimentary</a:t>
                      </a:r>
                      <a:r>
                        <a:rPr sz="155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50" spc="85" dirty="0">
                          <a:latin typeface="Arial"/>
                          <a:cs typeface="Arial"/>
                        </a:rPr>
                        <a:t>Attendance</a:t>
                      </a:r>
                      <a:r>
                        <a:rPr sz="155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50" spc="90" dirty="0">
                          <a:latin typeface="Arial"/>
                          <a:cs typeface="Arial"/>
                        </a:rPr>
                        <a:t>for</a:t>
                      </a:r>
                      <a:r>
                        <a:rPr sz="155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50" spc="-60" dirty="0">
                          <a:latin typeface="Arial"/>
                          <a:cs typeface="Arial"/>
                        </a:rPr>
                        <a:t>1</a:t>
                      </a:r>
                      <a:endParaRPr sz="1550" dirty="0">
                        <a:latin typeface="Arial"/>
                        <a:cs typeface="Arial"/>
                      </a:endParaRPr>
                    </a:p>
                  </a:txBody>
                  <a:tcPr marL="0" marR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4615" algn="ctr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lang="en-US" sz="1550" spc="25" dirty="0">
                          <a:latin typeface="Arial"/>
                          <a:cs typeface="Arial"/>
                        </a:rPr>
                        <a:t>Conference Bag Inserts</a:t>
                      </a:r>
                    </a:p>
                    <a:p>
                      <a:pPr marL="94615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sz="1550" spc="25" dirty="0">
                          <a:latin typeface="Arial"/>
                          <a:cs typeface="Arial"/>
                        </a:rPr>
                        <a:t>Raffle</a:t>
                      </a:r>
                      <a:r>
                        <a:rPr sz="155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50" spc="155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155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50" spc="95" dirty="0">
                          <a:latin typeface="Arial"/>
                          <a:cs typeface="Arial"/>
                        </a:rPr>
                        <a:t>collect</a:t>
                      </a:r>
                      <a:r>
                        <a:rPr sz="155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50" spc="25" dirty="0">
                          <a:latin typeface="Arial"/>
                          <a:cs typeface="Arial"/>
                        </a:rPr>
                        <a:t>business</a:t>
                      </a:r>
                      <a:r>
                        <a:rPr sz="155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50" spc="50" dirty="0">
                          <a:latin typeface="Arial"/>
                          <a:cs typeface="Arial"/>
                        </a:rPr>
                        <a:t>cards</a:t>
                      </a:r>
                      <a:endParaRPr sz="1550" dirty="0">
                        <a:latin typeface="Arial"/>
                        <a:cs typeface="Arial"/>
                      </a:endParaRPr>
                    </a:p>
                  </a:txBody>
                  <a:tcPr marL="0" marR="0" marT="92075" marB="0"/>
                </a:tc>
                <a:tc>
                  <a:txBody>
                    <a:bodyPr/>
                    <a:lstStyle/>
                    <a:p>
                      <a:pPr marR="203835" algn="ctr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lang="en-US" sz="1550" spc="25" dirty="0">
                          <a:latin typeface="Arial"/>
                          <a:cs typeface="Arial"/>
                        </a:rPr>
                        <a:t>Conference Bag Inserts</a:t>
                      </a:r>
                    </a:p>
                    <a:p>
                      <a:pPr marR="203835" algn="ctr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sz="1550" spc="25" dirty="0">
                          <a:latin typeface="Arial"/>
                          <a:cs typeface="Arial"/>
                        </a:rPr>
                        <a:t>Raffle</a:t>
                      </a:r>
                      <a:r>
                        <a:rPr sz="155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50" spc="155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155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50" spc="95" dirty="0">
                          <a:latin typeface="Arial"/>
                          <a:cs typeface="Arial"/>
                        </a:rPr>
                        <a:t>collect</a:t>
                      </a:r>
                      <a:r>
                        <a:rPr sz="155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50" spc="25" dirty="0">
                          <a:latin typeface="Arial"/>
                          <a:cs typeface="Arial"/>
                        </a:rPr>
                        <a:t>business</a:t>
                      </a:r>
                      <a:r>
                        <a:rPr sz="155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50" spc="50" dirty="0">
                          <a:latin typeface="Arial"/>
                          <a:cs typeface="Arial"/>
                        </a:rPr>
                        <a:t>cards</a:t>
                      </a:r>
                      <a:endParaRPr sz="1550" dirty="0">
                        <a:latin typeface="Arial"/>
                        <a:cs typeface="Arial"/>
                      </a:endParaRPr>
                    </a:p>
                  </a:txBody>
                  <a:tcPr marL="0" marR="0" marT="92075" marB="0"/>
                </a:tc>
                <a:tc>
                  <a:txBody>
                    <a:bodyPr/>
                    <a:lstStyle/>
                    <a:p>
                      <a:pPr marL="518159" algn="ctr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lang="en-US" sz="1550" spc="25" dirty="0">
                          <a:latin typeface="Arial"/>
                          <a:cs typeface="Arial"/>
                        </a:rPr>
                        <a:t>Conference Bag Inserts</a:t>
                      </a:r>
                    </a:p>
                    <a:p>
                      <a:pPr marL="518159" algn="ctr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sz="1550" spc="25" dirty="0">
                          <a:latin typeface="Arial"/>
                          <a:cs typeface="Arial"/>
                        </a:rPr>
                        <a:t>Raffle</a:t>
                      </a:r>
                      <a:r>
                        <a:rPr sz="155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50" spc="155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155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50" spc="95" dirty="0">
                          <a:latin typeface="Arial"/>
                          <a:cs typeface="Arial"/>
                        </a:rPr>
                        <a:t>collect</a:t>
                      </a:r>
                      <a:r>
                        <a:rPr sz="155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50" spc="25" dirty="0">
                          <a:latin typeface="Arial"/>
                          <a:cs typeface="Arial"/>
                        </a:rPr>
                        <a:t>business</a:t>
                      </a:r>
                      <a:r>
                        <a:rPr sz="155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50" spc="50" dirty="0">
                          <a:latin typeface="Arial"/>
                          <a:cs typeface="Arial"/>
                        </a:rPr>
                        <a:t>cards</a:t>
                      </a:r>
                      <a:endParaRPr sz="1550" dirty="0">
                        <a:latin typeface="Arial"/>
                        <a:cs typeface="Arial"/>
                      </a:endParaRPr>
                    </a:p>
                  </a:txBody>
                  <a:tcPr marL="0" marR="0" marT="92075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8605">
                <a:tc>
                  <a:txBody>
                    <a:bodyPr/>
                    <a:lstStyle/>
                    <a:p>
                      <a:pPr marL="1111885">
                        <a:lnSpc>
                          <a:spcPts val="1835"/>
                        </a:lnSpc>
                      </a:pPr>
                      <a:r>
                        <a:rPr sz="1550" spc="70" dirty="0">
                          <a:latin typeface="Arial"/>
                          <a:cs typeface="Arial"/>
                        </a:rPr>
                        <a:t>(Optional)</a:t>
                      </a:r>
                      <a:endParaRPr sz="155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7320" algn="ctr">
                        <a:lnSpc>
                          <a:spcPts val="1835"/>
                        </a:lnSpc>
                      </a:pPr>
                      <a:r>
                        <a:rPr sz="1550" spc="70" dirty="0">
                          <a:latin typeface="Arial"/>
                          <a:cs typeface="Arial"/>
                        </a:rPr>
                        <a:t>(Optional)</a:t>
                      </a:r>
                      <a:endParaRPr sz="155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4675" algn="ctr">
                        <a:lnSpc>
                          <a:spcPts val="1835"/>
                        </a:lnSpc>
                      </a:pPr>
                      <a:r>
                        <a:rPr sz="1550" spc="70" dirty="0">
                          <a:latin typeface="Arial"/>
                          <a:cs typeface="Arial"/>
                        </a:rPr>
                        <a:t>(Optional)</a:t>
                      </a:r>
                      <a:endParaRPr sz="155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1" name="object 61"/>
          <p:cNvSpPr txBox="1"/>
          <p:nvPr/>
        </p:nvSpPr>
        <p:spPr>
          <a:xfrm>
            <a:off x="6543823" y="7558063"/>
            <a:ext cx="3058795" cy="5464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62610" marR="5080" indent="-550545">
              <a:lnSpc>
                <a:spcPct val="116900"/>
              </a:lnSpc>
              <a:spcBef>
                <a:spcPts val="100"/>
              </a:spcBef>
            </a:pPr>
            <a:r>
              <a:rPr sz="1550" spc="80" dirty="0">
                <a:latin typeface="Arial"/>
                <a:cs typeface="Arial"/>
              </a:rPr>
              <a:t>Dedicated</a:t>
            </a:r>
            <a:r>
              <a:rPr sz="1550" spc="-5" dirty="0">
                <a:latin typeface="Arial"/>
                <a:cs typeface="Arial"/>
              </a:rPr>
              <a:t> </a:t>
            </a:r>
            <a:r>
              <a:rPr sz="1550" spc="25" dirty="0">
                <a:latin typeface="Arial"/>
                <a:cs typeface="Arial"/>
              </a:rPr>
              <a:t>Post-Even</a:t>
            </a:r>
            <a:r>
              <a:rPr lang="en-US" sz="1550" spc="25" dirty="0">
                <a:latin typeface="Arial"/>
                <a:cs typeface="Arial"/>
              </a:rPr>
              <a:t>t</a:t>
            </a:r>
            <a:r>
              <a:rPr sz="1550" dirty="0">
                <a:latin typeface="Arial"/>
                <a:cs typeface="Arial"/>
              </a:rPr>
              <a:t> </a:t>
            </a:r>
            <a:r>
              <a:rPr sz="1550" spc="30" dirty="0">
                <a:latin typeface="Arial"/>
                <a:cs typeface="Arial"/>
              </a:rPr>
              <a:t>Thank</a:t>
            </a:r>
            <a:r>
              <a:rPr sz="1550" spc="-5" dirty="0">
                <a:latin typeface="Arial"/>
                <a:cs typeface="Arial"/>
              </a:rPr>
              <a:t> </a:t>
            </a:r>
            <a:r>
              <a:rPr sz="1550" spc="35" dirty="0">
                <a:latin typeface="Arial"/>
                <a:cs typeface="Arial"/>
              </a:rPr>
              <a:t>You </a:t>
            </a:r>
            <a:r>
              <a:rPr sz="1550" spc="-415" dirty="0">
                <a:latin typeface="Arial"/>
                <a:cs typeface="Arial"/>
              </a:rPr>
              <a:t> </a:t>
            </a:r>
            <a:r>
              <a:rPr sz="1550" spc="55" dirty="0">
                <a:latin typeface="Arial"/>
                <a:cs typeface="Arial"/>
              </a:rPr>
              <a:t>(sent</a:t>
            </a:r>
            <a:r>
              <a:rPr sz="1550" spc="10" dirty="0">
                <a:latin typeface="Arial"/>
                <a:cs typeface="Arial"/>
              </a:rPr>
              <a:t> </a:t>
            </a:r>
            <a:r>
              <a:rPr sz="1550" spc="95" dirty="0">
                <a:latin typeface="Arial"/>
                <a:cs typeface="Arial"/>
              </a:rPr>
              <a:t>from</a:t>
            </a:r>
            <a:r>
              <a:rPr sz="1550" spc="10" dirty="0">
                <a:latin typeface="Arial"/>
                <a:cs typeface="Arial"/>
              </a:rPr>
              <a:t> </a:t>
            </a:r>
            <a:r>
              <a:rPr lang="en-US" sz="1550" spc="10" dirty="0">
                <a:latin typeface="Arial"/>
                <a:cs typeface="Arial"/>
              </a:rPr>
              <a:t>S</a:t>
            </a:r>
            <a:r>
              <a:rPr sz="1550" spc="-50" dirty="0">
                <a:latin typeface="Arial"/>
                <a:cs typeface="Arial"/>
              </a:rPr>
              <a:t>HR</a:t>
            </a:r>
            <a:r>
              <a:rPr lang="en-US" sz="1550" spc="-50" dirty="0">
                <a:latin typeface="Arial"/>
                <a:cs typeface="Arial"/>
              </a:rPr>
              <a:t>M</a:t>
            </a:r>
            <a:r>
              <a:rPr sz="1550" spc="10" dirty="0">
                <a:latin typeface="Arial"/>
                <a:cs typeface="Arial"/>
              </a:rPr>
              <a:t> </a:t>
            </a:r>
            <a:r>
              <a:rPr sz="1550" spc="40" dirty="0">
                <a:latin typeface="Arial"/>
                <a:cs typeface="Arial"/>
              </a:rPr>
              <a:t>Miami)</a:t>
            </a:r>
            <a:endParaRPr sz="1550" dirty="0"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6463455" y="8273271"/>
            <a:ext cx="3276600" cy="10483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16900"/>
              </a:lnSpc>
              <a:spcBef>
                <a:spcPts val="100"/>
              </a:spcBef>
            </a:pPr>
            <a:r>
              <a:rPr sz="1550" spc="5" dirty="0">
                <a:latin typeface="Arial"/>
                <a:cs typeface="Arial"/>
              </a:rPr>
              <a:t>1-Year </a:t>
            </a:r>
            <a:r>
              <a:rPr sz="1550" spc="40" dirty="0">
                <a:latin typeface="Arial"/>
                <a:cs typeface="Arial"/>
              </a:rPr>
              <a:t>Sponsor </a:t>
            </a:r>
            <a:r>
              <a:rPr sz="1550" spc="80" dirty="0">
                <a:latin typeface="Arial"/>
                <a:cs typeface="Arial"/>
              </a:rPr>
              <a:t>on </a:t>
            </a:r>
            <a:r>
              <a:rPr lang="en-US" sz="1550" spc="80" dirty="0">
                <a:latin typeface="Arial"/>
                <a:cs typeface="Arial"/>
              </a:rPr>
              <a:t>S</a:t>
            </a:r>
            <a:r>
              <a:rPr sz="1550" spc="-50" dirty="0">
                <a:latin typeface="Arial"/>
                <a:cs typeface="Arial"/>
              </a:rPr>
              <a:t>HR</a:t>
            </a:r>
            <a:r>
              <a:rPr lang="en-US" sz="1550" spc="-50" dirty="0">
                <a:latin typeface="Arial"/>
                <a:cs typeface="Arial"/>
              </a:rPr>
              <a:t>M</a:t>
            </a:r>
            <a:r>
              <a:rPr sz="1550" spc="-50" dirty="0">
                <a:latin typeface="Arial"/>
                <a:cs typeface="Arial"/>
              </a:rPr>
              <a:t> </a:t>
            </a:r>
            <a:r>
              <a:rPr sz="1550" spc="40" dirty="0">
                <a:latin typeface="Arial"/>
                <a:cs typeface="Arial"/>
              </a:rPr>
              <a:t>Miami </a:t>
            </a:r>
            <a:r>
              <a:rPr sz="1550" spc="45" dirty="0">
                <a:latin typeface="Arial"/>
                <a:cs typeface="Arial"/>
              </a:rPr>
              <a:t> </a:t>
            </a:r>
            <a:r>
              <a:rPr sz="1550" spc="95" dirty="0">
                <a:latin typeface="Arial"/>
                <a:cs typeface="Arial"/>
              </a:rPr>
              <a:t>Website</a:t>
            </a:r>
            <a:r>
              <a:rPr sz="1550" spc="5" dirty="0">
                <a:latin typeface="Arial"/>
                <a:cs typeface="Arial"/>
              </a:rPr>
              <a:t> </a:t>
            </a:r>
            <a:r>
              <a:rPr sz="1550" dirty="0">
                <a:latin typeface="Arial"/>
                <a:cs typeface="Arial"/>
              </a:rPr>
              <a:t>&amp;</a:t>
            </a:r>
            <a:r>
              <a:rPr sz="1550" spc="5" dirty="0">
                <a:latin typeface="Arial"/>
                <a:cs typeface="Arial"/>
              </a:rPr>
              <a:t> </a:t>
            </a:r>
            <a:r>
              <a:rPr sz="1550" spc="30" dirty="0">
                <a:latin typeface="Arial"/>
                <a:cs typeface="Arial"/>
              </a:rPr>
              <a:t>Social</a:t>
            </a:r>
            <a:r>
              <a:rPr sz="1550" spc="10" dirty="0">
                <a:latin typeface="Arial"/>
                <a:cs typeface="Arial"/>
              </a:rPr>
              <a:t> </a:t>
            </a:r>
            <a:r>
              <a:rPr sz="1550" spc="40" dirty="0">
                <a:latin typeface="Arial"/>
                <a:cs typeface="Arial"/>
              </a:rPr>
              <a:t>Media</a:t>
            </a:r>
            <a:r>
              <a:rPr sz="1550" spc="5" dirty="0">
                <a:latin typeface="Arial"/>
                <a:cs typeface="Arial"/>
              </a:rPr>
              <a:t> </a:t>
            </a:r>
            <a:r>
              <a:rPr sz="1550" spc="60" dirty="0">
                <a:latin typeface="Arial"/>
                <a:cs typeface="Arial"/>
              </a:rPr>
              <a:t>Shoutouts</a:t>
            </a:r>
            <a:endParaRPr sz="155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600" dirty="0">
              <a:latin typeface="Arial"/>
              <a:cs typeface="Arial"/>
            </a:endParaRPr>
          </a:p>
          <a:p>
            <a:pPr marR="48895" algn="ctr">
              <a:lnSpc>
                <a:spcPct val="100000"/>
              </a:lnSpc>
            </a:pPr>
            <a:r>
              <a:rPr sz="1550" spc="40" dirty="0">
                <a:latin typeface="Arial"/>
                <a:cs typeface="Arial"/>
              </a:rPr>
              <a:t>Sponsor</a:t>
            </a:r>
            <a:r>
              <a:rPr sz="1550" dirty="0">
                <a:latin typeface="Arial"/>
                <a:cs typeface="Arial"/>
              </a:rPr>
              <a:t> </a:t>
            </a:r>
            <a:r>
              <a:rPr sz="1550" spc="55" dirty="0">
                <a:latin typeface="Arial"/>
                <a:cs typeface="Arial"/>
              </a:rPr>
              <a:t>Branded</a:t>
            </a:r>
            <a:r>
              <a:rPr sz="1550" spc="5" dirty="0">
                <a:latin typeface="Arial"/>
                <a:cs typeface="Arial"/>
              </a:rPr>
              <a:t> </a:t>
            </a:r>
            <a:r>
              <a:rPr sz="1550" spc="10" dirty="0">
                <a:latin typeface="Arial"/>
                <a:cs typeface="Arial"/>
              </a:rPr>
              <a:t>Breaks</a:t>
            </a:r>
            <a:endParaRPr sz="1550" dirty="0">
              <a:latin typeface="Arial"/>
              <a:cs typeface="Arial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10414012" y="7558063"/>
            <a:ext cx="3606787" cy="5464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99390">
              <a:lnSpc>
                <a:spcPct val="116900"/>
              </a:lnSpc>
              <a:spcBef>
                <a:spcPts val="100"/>
              </a:spcBef>
            </a:pPr>
            <a:r>
              <a:rPr sz="1550" spc="60" dirty="0">
                <a:latin typeface="Arial"/>
                <a:cs typeface="Arial"/>
              </a:rPr>
              <a:t>6-Month </a:t>
            </a:r>
            <a:r>
              <a:rPr sz="1550" spc="40" dirty="0">
                <a:latin typeface="Arial"/>
                <a:cs typeface="Arial"/>
              </a:rPr>
              <a:t>Sponsor </a:t>
            </a:r>
            <a:r>
              <a:rPr sz="1550" spc="80" dirty="0">
                <a:latin typeface="Arial"/>
                <a:cs typeface="Arial"/>
              </a:rPr>
              <a:t>on </a:t>
            </a:r>
            <a:r>
              <a:rPr lang="en-US" sz="1550" spc="80" dirty="0">
                <a:latin typeface="Arial"/>
                <a:cs typeface="Arial"/>
              </a:rPr>
              <a:t>S</a:t>
            </a:r>
            <a:r>
              <a:rPr sz="1550" spc="-50" dirty="0">
                <a:latin typeface="Arial"/>
                <a:cs typeface="Arial"/>
              </a:rPr>
              <a:t>HR</a:t>
            </a:r>
            <a:r>
              <a:rPr lang="en-US" sz="1550" spc="-50" dirty="0">
                <a:latin typeface="Arial"/>
                <a:cs typeface="Arial"/>
              </a:rPr>
              <a:t>M</a:t>
            </a:r>
            <a:r>
              <a:rPr sz="1550" spc="-50" dirty="0">
                <a:latin typeface="Arial"/>
                <a:cs typeface="Arial"/>
              </a:rPr>
              <a:t> </a:t>
            </a:r>
            <a:r>
              <a:rPr sz="1550" spc="40" dirty="0">
                <a:latin typeface="Arial"/>
                <a:cs typeface="Arial"/>
              </a:rPr>
              <a:t>Miami </a:t>
            </a:r>
            <a:r>
              <a:rPr sz="1550" spc="45" dirty="0">
                <a:latin typeface="Arial"/>
                <a:cs typeface="Arial"/>
              </a:rPr>
              <a:t> </a:t>
            </a:r>
            <a:r>
              <a:rPr sz="1550" spc="95" dirty="0">
                <a:latin typeface="Arial"/>
                <a:cs typeface="Arial"/>
              </a:rPr>
              <a:t>Website</a:t>
            </a:r>
            <a:r>
              <a:rPr sz="1550" spc="5" dirty="0">
                <a:latin typeface="Arial"/>
                <a:cs typeface="Arial"/>
              </a:rPr>
              <a:t> </a:t>
            </a:r>
            <a:r>
              <a:rPr sz="1550" dirty="0">
                <a:latin typeface="Arial"/>
                <a:cs typeface="Arial"/>
              </a:rPr>
              <a:t>&amp;</a:t>
            </a:r>
            <a:r>
              <a:rPr sz="1550" spc="5" dirty="0">
                <a:latin typeface="Arial"/>
                <a:cs typeface="Arial"/>
              </a:rPr>
              <a:t> </a:t>
            </a:r>
            <a:r>
              <a:rPr sz="1550" spc="30" dirty="0">
                <a:latin typeface="Arial"/>
                <a:cs typeface="Arial"/>
              </a:rPr>
              <a:t>Social</a:t>
            </a:r>
            <a:r>
              <a:rPr sz="1550" spc="10" dirty="0">
                <a:latin typeface="Arial"/>
                <a:cs typeface="Arial"/>
              </a:rPr>
              <a:t> </a:t>
            </a:r>
            <a:r>
              <a:rPr sz="1550" spc="40" dirty="0">
                <a:latin typeface="Arial"/>
                <a:cs typeface="Arial"/>
              </a:rPr>
              <a:t>Media</a:t>
            </a:r>
            <a:r>
              <a:rPr sz="1550" spc="5" dirty="0">
                <a:latin typeface="Arial"/>
                <a:cs typeface="Arial"/>
              </a:rPr>
              <a:t> </a:t>
            </a:r>
            <a:r>
              <a:rPr sz="1550" spc="60" dirty="0">
                <a:latin typeface="Arial"/>
                <a:cs typeface="Arial"/>
              </a:rPr>
              <a:t>Shoutouts</a:t>
            </a:r>
            <a:endParaRPr sz="1550" dirty="0">
              <a:latin typeface="Arial"/>
              <a:cs typeface="Arial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14581361" y="7520441"/>
            <a:ext cx="3467676" cy="5464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01930">
              <a:lnSpc>
                <a:spcPct val="116900"/>
              </a:lnSpc>
              <a:spcBef>
                <a:spcPts val="100"/>
              </a:spcBef>
            </a:pPr>
            <a:r>
              <a:rPr sz="1550" spc="55" dirty="0">
                <a:latin typeface="Arial"/>
                <a:cs typeface="Arial"/>
              </a:rPr>
              <a:t>3-Month </a:t>
            </a:r>
            <a:r>
              <a:rPr sz="1550" spc="40" dirty="0">
                <a:latin typeface="Arial"/>
                <a:cs typeface="Arial"/>
              </a:rPr>
              <a:t>Sponsor </a:t>
            </a:r>
            <a:r>
              <a:rPr sz="1550" spc="80" dirty="0">
                <a:latin typeface="Arial"/>
                <a:cs typeface="Arial"/>
              </a:rPr>
              <a:t>on </a:t>
            </a:r>
            <a:r>
              <a:rPr lang="en-US" sz="1550" spc="80" dirty="0">
                <a:latin typeface="Arial"/>
                <a:cs typeface="Arial"/>
              </a:rPr>
              <a:t>S</a:t>
            </a:r>
            <a:r>
              <a:rPr sz="1550" spc="-50" dirty="0">
                <a:latin typeface="Arial"/>
                <a:cs typeface="Arial"/>
              </a:rPr>
              <a:t>HR</a:t>
            </a:r>
            <a:r>
              <a:rPr lang="en-US" sz="1550" spc="-50" dirty="0">
                <a:latin typeface="Arial"/>
                <a:cs typeface="Arial"/>
              </a:rPr>
              <a:t>M </a:t>
            </a:r>
            <a:r>
              <a:rPr sz="1550" spc="40" dirty="0">
                <a:latin typeface="Arial"/>
                <a:cs typeface="Arial"/>
              </a:rPr>
              <a:t>Miami </a:t>
            </a:r>
            <a:r>
              <a:rPr sz="1550" spc="45" dirty="0">
                <a:latin typeface="Arial"/>
                <a:cs typeface="Arial"/>
              </a:rPr>
              <a:t> </a:t>
            </a:r>
            <a:r>
              <a:rPr sz="1550" spc="95" dirty="0">
                <a:latin typeface="Arial"/>
                <a:cs typeface="Arial"/>
              </a:rPr>
              <a:t>Website</a:t>
            </a:r>
            <a:r>
              <a:rPr sz="1550" spc="5" dirty="0">
                <a:latin typeface="Arial"/>
                <a:cs typeface="Arial"/>
              </a:rPr>
              <a:t> </a:t>
            </a:r>
            <a:r>
              <a:rPr sz="1550" dirty="0">
                <a:latin typeface="Arial"/>
                <a:cs typeface="Arial"/>
              </a:rPr>
              <a:t>&amp;</a:t>
            </a:r>
            <a:r>
              <a:rPr sz="1550" spc="5" dirty="0">
                <a:latin typeface="Arial"/>
                <a:cs typeface="Arial"/>
              </a:rPr>
              <a:t> </a:t>
            </a:r>
            <a:r>
              <a:rPr sz="1550" spc="30" dirty="0">
                <a:latin typeface="Arial"/>
                <a:cs typeface="Arial"/>
              </a:rPr>
              <a:t>Social</a:t>
            </a:r>
            <a:r>
              <a:rPr sz="1550" spc="10" dirty="0">
                <a:latin typeface="Arial"/>
                <a:cs typeface="Arial"/>
              </a:rPr>
              <a:t> </a:t>
            </a:r>
            <a:r>
              <a:rPr sz="1550" spc="40" dirty="0">
                <a:latin typeface="Arial"/>
                <a:cs typeface="Arial"/>
              </a:rPr>
              <a:t>Media</a:t>
            </a:r>
            <a:r>
              <a:rPr sz="1550" spc="5" dirty="0">
                <a:latin typeface="Arial"/>
                <a:cs typeface="Arial"/>
              </a:rPr>
              <a:t> </a:t>
            </a:r>
            <a:r>
              <a:rPr sz="1550" spc="60" dirty="0">
                <a:latin typeface="Arial"/>
                <a:cs typeface="Arial"/>
              </a:rPr>
              <a:t>Shoutouts</a:t>
            </a:r>
            <a:endParaRPr sz="1550" dirty="0">
              <a:latin typeface="Arial"/>
              <a:cs typeface="Arial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6451483" y="9447987"/>
            <a:ext cx="3300095" cy="2628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550" spc="75" dirty="0">
                <a:latin typeface="Arial"/>
                <a:cs typeface="Arial"/>
              </a:rPr>
              <a:t>Company</a:t>
            </a:r>
            <a:r>
              <a:rPr sz="1550" dirty="0">
                <a:latin typeface="Arial"/>
                <a:cs typeface="Arial"/>
              </a:rPr>
              <a:t> </a:t>
            </a:r>
            <a:r>
              <a:rPr sz="1550" spc="70" dirty="0">
                <a:latin typeface="Arial"/>
                <a:cs typeface="Arial"/>
              </a:rPr>
              <a:t>Announcement</a:t>
            </a:r>
            <a:r>
              <a:rPr sz="1550" spc="5" dirty="0">
                <a:latin typeface="Arial"/>
                <a:cs typeface="Arial"/>
              </a:rPr>
              <a:t> </a:t>
            </a:r>
            <a:r>
              <a:rPr sz="1550" dirty="0">
                <a:latin typeface="Arial"/>
                <a:cs typeface="Arial"/>
              </a:rPr>
              <a:t>(2-MINS)</a:t>
            </a:r>
            <a:endParaRPr sz="1550">
              <a:latin typeface="Arial"/>
              <a:cs typeface="Arial"/>
            </a:endParaRPr>
          </a:p>
        </p:txBody>
      </p:sp>
      <p:grpSp>
        <p:nvGrpSpPr>
          <p:cNvPr id="66" name="object 66"/>
          <p:cNvGrpSpPr/>
          <p:nvPr/>
        </p:nvGrpSpPr>
        <p:grpSpPr>
          <a:xfrm>
            <a:off x="11043063" y="939986"/>
            <a:ext cx="2008505" cy="1666875"/>
            <a:chOff x="11043063" y="939986"/>
            <a:chExt cx="2008505" cy="1666875"/>
          </a:xfrm>
        </p:grpSpPr>
        <p:sp>
          <p:nvSpPr>
            <p:cNvPr id="67" name="object 67"/>
            <p:cNvSpPr/>
            <p:nvPr/>
          </p:nvSpPr>
          <p:spPr>
            <a:xfrm>
              <a:off x="11043063" y="939986"/>
              <a:ext cx="725805" cy="500380"/>
            </a:xfrm>
            <a:custGeom>
              <a:avLst/>
              <a:gdLst/>
              <a:ahLst/>
              <a:cxnLst/>
              <a:rect l="l" t="t" r="r" b="b"/>
              <a:pathLst>
                <a:path w="725804" h="500380">
                  <a:moveTo>
                    <a:pt x="557848" y="500062"/>
                  </a:moveTo>
                  <a:lnTo>
                    <a:pt x="0" y="500062"/>
                  </a:lnTo>
                  <a:lnTo>
                    <a:pt x="390493" y="0"/>
                  </a:lnTo>
                  <a:lnTo>
                    <a:pt x="725202" y="0"/>
                  </a:lnTo>
                  <a:lnTo>
                    <a:pt x="557848" y="500062"/>
                  </a:lnTo>
                  <a:close/>
                </a:path>
              </a:pathLst>
            </a:custGeom>
            <a:solidFill>
              <a:srgbClr val="F7AF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12326115" y="939986"/>
              <a:ext cx="725805" cy="500380"/>
            </a:xfrm>
            <a:custGeom>
              <a:avLst/>
              <a:gdLst/>
              <a:ahLst/>
              <a:cxnLst/>
              <a:rect l="l" t="t" r="r" b="b"/>
              <a:pathLst>
                <a:path w="725805" h="500380">
                  <a:moveTo>
                    <a:pt x="725202" y="500062"/>
                  </a:moveTo>
                  <a:lnTo>
                    <a:pt x="167354" y="500062"/>
                  </a:lnTo>
                  <a:lnTo>
                    <a:pt x="0" y="0"/>
                  </a:lnTo>
                  <a:lnTo>
                    <a:pt x="334709" y="0"/>
                  </a:lnTo>
                  <a:lnTo>
                    <a:pt x="725202" y="500062"/>
                  </a:lnTo>
                  <a:close/>
                </a:path>
              </a:pathLst>
            </a:custGeom>
            <a:solidFill>
              <a:srgbClr val="E62F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12047191" y="1440049"/>
              <a:ext cx="1004569" cy="1167130"/>
            </a:xfrm>
            <a:custGeom>
              <a:avLst/>
              <a:gdLst/>
              <a:ahLst/>
              <a:cxnLst/>
              <a:rect l="l" t="t" r="r" b="b"/>
              <a:pathLst>
                <a:path w="1004569" h="1167130">
                  <a:moveTo>
                    <a:pt x="0" y="1166812"/>
                  </a:moveTo>
                  <a:lnTo>
                    <a:pt x="446278" y="0"/>
                  </a:lnTo>
                  <a:lnTo>
                    <a:pt x="1004127" y="0"/>
                  </a:lnTo>
                  <a:lnTo>
                    <a:pt x="0" y="1166812"/>
                  </a:lnTo>
                  <a:close/>
                </a:path>
              </a:pathLst>
            </a:custGeom>
            <a:solidFill>
              <a:srgbClr val="B523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11043063" y="939986"/>
              <a:ext cx="1450975" cy="1666875"/>
            </a:xfrm>
            <a:custGeom>
              <a:avLst/>
              <a:gdLst/>
              <a:ahLst/>
              <a:cxnLst/>
              <a:rect l="l" t="t" r="r" b="b"/>
              <a:pathLst>
                <a:path w="1450975" h="1666875">
                  <a:moveTo>
                    <a:pt x="1450405" y="500062"/>
                  </a:moveTo>
                  <a:lnTo>
                    <a:pt x="557848" y="500062"/>
                  </a:lnTo>
                  <a:lnTo>
                    <a:pt x="725202" y="0"/>
                  </a:lnTo>
                  <a:lnTo>
                    <a:pt x="1283051" y="0"/>
                  </a:lnTo>
                  <a:lnTo>
                    <a:pt x="1450405" y="500062"/>
                  </a:lnTo>
                  <a:close/>
                </a:path>
                <a:path w="1450975" h="1666875">
                  <a:moveTo>
                    <a:pt x="1004127" y="1666875"/>
                  </a:moveTo>
                  <a:lnTo>
                    <a:pt x="0" y="500062"/>
                  </a:lnTo>
                  <a:lnTo>
                    <a:pt x="557848" y="500062"/>
                  </a:lnTo>
                  <a:lnTo>
                    <a:pt x="1004127" y="1666875"/>
                  </a:lnTo>
                  <a:close/>
                </a:path>
              </a:pathLst>
            </a:custGeom>
            <a:solidFill>
              <a:srgbClr val="F46A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11600912" y="1440049"/>
              <a:ext cx="892810" cy="1167130"/>
            </a:xfrm>
            <a:custGeom>
              <a:avLst/>
              <a:gdLst/>
              <a:ahLst/>
              <a:cxnLst/>
              <a:rect l="l" t="t" r="r" b="b"/>
              <a:pathLst>
                <a:path w="892809" h="1167130">
                  <a:moveTo>
                    <a:pt x="446278" y="1166812"/>
                  </a:moveTo>
                  <a:lnTo>
                    <a:pt x="0" y="0"/>
                  </a:lnTo>
                  <a:lnTo>
                    <a:pt x="892557" y="0"/>
                  </a:lnTo>
                  <a:lnTo>
                    <a:pt x="446278" y="1166812"/>
                  </a:lnTo>
                  <a:close/>
                </a:path>
              </a:pathLst>
            </a:custGeom>
            <a:solidFill>
              <a:srgbClr val="E62F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2" name="object 72"/>
          <p:cNvGrpSpPr/>
          <p:nvPr/>
        </p:nvGrpSpPr>
        <p:grpSpPr>
          <a:xfrm>
            <a:off x="15170987" y="939986"/>
            <a:ext cx="2008505" cy="1666875"/>
            <a:chOff x="15170987" y="939986"/>
            <a:chExt cx="2008505" cy="1666875"/>
          </a:xfrm>
        </p:grpSpPr>
        <p:sp>
          <p:nvSpPr>
            <p:cNvPr id="73" name="object 73"/>
            <p:cNvSpPr/>
            <p:nvPr/>
          </p:nvSpPr>
          <p:spPr>
            <a:xfrm>
              <a:off x="15170987" y="939986"/>
              <a:ext cx="725805" cy="500380"/>
            </a:xfrm>
            <a:custGeom>
              <a:avLst/>
              <a:gdLst/>
              <a:ahLst/>
              <a:cxnLst/>
              <a:rect l="l" t="t" r="r" b="b"/>
              <a:pathLst>
                <a:path w="725805" h="500380">
                  <a:moveTo>
                    <a:pt x="557848" y="500062"/>
                  </a:moveTo>
                  <a:lnTo>
                    <a:pt x="0" y="500062"/>
                  </a:lnTo>
                  <a:lnTo>
                    <a:pt x="390493" y="0"/>
                  </a:lnTo>
                  <a:lnTo>
                    <a:pt x="725202" y="0"/>
                  </a:lnTo>
                  <a:lnTo>
                    <a:pt x="557848" y="500062"/>
                  </a:lnTo>
                  <a:close/>
                </a:path>
              </a:pathLst>
            </a:custGeom>
            <a:solidFill>
              <a:srgbClr val="BAF7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16454038" y="939986"/>
              <a:ext cx="725805" cy="500380"/>
            </a:xfrm>
            <a:custGeom>
              <a:avLst/>
              <a:gdLst/>
              <a:ahLst/>
              <a:cxnLst/>
              <a:rect l="l" t="t" r="r" b="b"/>
              <a:pathLst>
                <a:path w="725805" h="500380">
                  <a:moveTo>
                    <a:pt x="725202" y="500062"/>
                  </a:moveTo>
                  <a:lnTo>
                    <a:pt x="167354" y="500062"/>
                  </a:lnTo>
                  <a:lnTo>
                    <a:pt x="0" y="0"/>
                  </a:lnTo>
                  <a:lnTo>
                    <a:pt x="334709" y="0"/>
                  </a:lnTo>
                  <a:lnTo>
                    <a:pt x="725202" y="500062"/>
                  </a:lnTo>
                  <a:close/>
                </a:path>
              </a:pathLst>
            </a:custGeom>
            <a:solidFill>
              <a:srgbClr val="05A20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16175114" y="1440049"/>
              <a:ext cx="1004569" cy="1167130"/>
            </a:xfrm>
            <a:custGeom>
              <a:avLst/>
              <a:gdLst/>
              <a:ahLst/>
              <a:cxnLst/>
              <a:rect l="l" t="t" r="r" b="b"/>
              <a:pathLst>
                <a:path w="1004569" h="1167130">
                  <a:moveTo>
                    <a:pt x="0" y="1166812"/>
                  </a:moveTo>
                  <a:lnTo>
                    <a:pt x="446278" y="0"/>
                  </a:lnTo>
                  <a:lnTo>
                    <a:pt x="1004127" y="0"/>
                  </a:lnTo>
                  <a:lnTo>
                    <a:pt x="0" y="1166812"/>
                  </a:lnTo>
                  <a:close/>
                </a:path>
              </a:pathLst>
            </a:custGeom>
            <a:solidFill>
              <a:srgbClr val="07780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15170987" y="939986"/>
              <a:ext cx="1450975" cy="1666875"/>
            </a:xfrm>
            <a:custGeom>
              <a:avLst/>
              <a:gdLst/>
              <a:ahLst/>
              <a:cxnLst/>
              <a:rect l="l" t="t" r="r" b="b"/>
              <a:pathLst>
                <a:path w="1450975" h="1666875">
                  <a:moveTo>
                    <a:pt x="1450405" y="500062"/>
                  </a:moveTo>
                  <a:lnTo>
                    <a:pt x="557848" y="500062"/>
                  </a:lnTo>
                  <a:lnTo>
                    <a:pt x="725202" y="0"/>
                  </a:lnTo>
                  <a:lnTo>
                    <a:pt x="1283051" y="0"/>
                  </a:lnTo>
                  <a:lnTo>
                    <a:pt x="1450405" y="500062"/>
                  </a:lnTo>
                  <a:close/>
                </a:path>
                <a:path w="1450975" h="1666875">
                  <a:moveTo>
                    <a:pt x="1004127" y="1666875"/>
                  </a:moveTo>
                  <a:lnTo>
                    <a:pt x="0" y="500062"/>
                  </a:lnTo>
                  <a:lnTo>
                    <a:pt x="557848" y="500062"/>
                  </a:lnTo>
                  <a:lnTo>
                    <a:pt x="1004127" y="1666875"/>
                  </a:lnTo>
                  <a:close/>
                </a:path>
              </a:pathLst>
            </a:custGeom>
            <a:solidFill>
              <a:srgbClr val="16C3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15728835" y="1440049"/>
              <a:ext cx="892810" cy="1167130"/>
            </a:xfrm>
            <a:custGeom>
              <a:avLst/>
              <a:gdLst/>
              <a:ahLst/>
              <a:cxnLst/>
              <a:rect l="l" t="t" r="r" b="b"/>
              <a:pathLst>
                <a:path w="892809" h="1167130">
                  <a:moveTo>
                    <a:pt x="446278" y="1166812"/>
                  </a:moveTo>
                  <a:lnTo>
                    <a:pt x="0" y="0"/>
                  </a:lnTo>
                  <a:lnTo>
                    <a:pt x="892557" y="0"/>
                  </a:lnTo>
                  <a:lnTo>
                    <a:pt x="446278" y="1166812"/>
                  </a:lnTo>
                  <a:close/>
                </a:path>
              </a:pathLst>
            </a:custGeom>
            <a:solidFill>
              <a:srgbClr val="05A20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8" name="object 23">
            <a:extLst>
              <a:ext uri="{FF2B5EF4-FFF2-40B4-BE49-F238E27FC236}">
                <a16:creationId xmlns:a16="http://schemas.microsoft.com/office/drawing/2014/main" id="{B562B964-95A6-49E8-A998-6D966141FF09}"/>
              </a:ext>
            </a:extLst>
          </p:cNvPr>
          <p:cNvSpPr txBox="1"/>
          <p:nvPr/>
        </p:nvSpPr>
        <p:spPr>
          <a:xfrm>
            <a:off x="6912660" y="176490"/>
            <a:ext cx="2576690" cy="687368"/>
          </a:xfrm>
          <a:prstGeom prst="rect">
            <a:avLst/>
          </a:prstGeom>
        </p:spPr>
        <p:txBody>
          <a:bodyPr vert="horz" wrap="square" lIns="0" tIns="215900" rIns="0" bIns="0" rtlCol="0">
            <a:spAutoFit/>
          </a:bodyPr>
          <a:lstStyle/>
          <a:p>
            <a:pPr marR="1905" algn="ctr">
              <a:lnSpc>
                <a:spcPct val="100000"/>
              </a:lnSpc>
              <a:spcBef>
                <a:spcPts val="1700"/>
              </a:spcBef>
            </a:pPr>
            <a:r>
              <a:rPr lang="en-US" sz="3050" dirty="0">
                <a:solidFill>
                  <a:schemeClr val="tx2"/>
                </a:solidFill>
                <a:latin typeface="Arial"/>
                <a:cs typeface="Arial"/>
              </a:rPr>
              <a:t>DIAMOND</a:t>
            </a:r>
            <a:endParaRPr sz="3050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79" name="object 23">
            <a:extLst>
              <a:ext uri="{FF2B5EF4-FFF2-40B4-BE49-F238E27FC236}">
                <a16:creationId xmlns:a16="http://schemas.microsoft.com/office/drawing/2014/main" id="{F35B76E0-AABD-4FAC-BCCA-83091C0EFAE1}"/>
              </a:ext>
            </a:extLst>
          </p:cNvPr>
          <p:cNvSpPr txBox="1"/>
          <p:nvPr/>
        </p:nvSpPr>
        <p:spPr>
          <a:xfrm>
            <a:off x="10814550" y="133383"/>
            <a:ext cx="2576690" cy="687368"/>
          </a:xfrm>
          <a:prstGeom prst="rect">
            <a:avLst/>
          </a:prstGeom>
        </p:spPr>
        <p:txBody>
          <a:bodyPr vert="horz" wrap="square" lIns="0" tIns="215900" rIns="0" bIns="0" rtlCol="0">
            <a:spAutoFit/>
          </a:bodyPr>
          <a:lstStyle/>
          <a:p>
            <a:pPr marR="1905" algn="ctr">
              <a:lnSpc>
                <a:spcPct val="100000"/>
              </a:lnSpc>
              <a:spcBef>
                <a:spcPts val="1700"/>
              </a:spcBef>
            </a:pPr>
            <a:r>
              <a:rPr lang="en-US" sz="3050" dirty="0">
                <a:solidFill>
                  <a:schemeClr val="tx2"/>
                </a:solidFill>
                <a:latin typeface="Arial"/>
                <a:cs typeface="Arial"/>
              </a:rPr>
              <a:t>RUBY</a:t>
            </a:r>
            <a:endParaRPr sz="3050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80" name="object 23">
            <a:extLst>
              <a:ext uri="{FF2B5EF4-FFF2-40B4-BE49-F238E27FC236}">
                <a16:creationId xmlns:a16="http://schemas.microsoft.com/office/drawing/2014/main" id="{F19F2038-B654-4254-B42F-2085FF2CCD6C}"/>
              </a:ext>
            </a:extLst>
          </p:cNvPr>
          <p:cNvSpPr txBox="1"/>
          <p:nvPr/>
        </p:nvSpPr>
        <p:spPr>
          <a:xfrm>
            <a:off x="14852524" y="110725"/>
            <a:ext cx="2576690" cy="687368"/>
          </a:xfrm>
          <a:prstGeom prst="rect">
            <a:avLst/>
          </a:prstGeom>
        </p:spPr>
        <p:txBody>
          <a:bodyPr vert="horz" wrap="square" lIns="0" tIns="215900" rIns="0" bIns="0" rtlCol="0">
            <a:spAutoFit/>
          </a:bodyPr>
          <a:lstStyle/>
          <a:p>
            <a:pPr marR="1905" algn="ctr">
              <a:lnSpc>
                <a:spcPct val="100000"/>
              </a:lnSpc>
              <a:spcBef>
                <a:spcPts val="1700"/>
              </a:spcBef>
            </a:pPr>
            <a:r>
              <a:rPr lang="en-US" sz="3050" dirty="0">
                <a:solidFill>
                  <a:schemeClr val="tx2"/>
                </a:solidFill>
                <a:latin typeface="Arial"/>
                <a:cs typeface="Arial"/>
              </a:rPr>
              <a:t>EMERALD</a:t>
            </a:r>
            <a:endParaRPr sz="3050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E520F0E-B4BA-951D-BD47-3DE7F64BB0D8}"/>
              </a:ext>
            </a:extLst>
          </p:cNvPr>
          <p:cNvSpPr/>
          <p:nvPr/>
        </p:nvSpPr>
        <p:spPr>
          <a:xfrm>
            <a:off x="838200" y="2019300"/>
            <a:ext cx="4310038" cy="1361911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blue and white logo&#10;&#10;AI-generated content may be incorrect.">
            <a:extLst>
              <a:ext uri="{FF2B5EF4-FFF2-40B4-BE49-F238E27FC236}">
                <a16:creationId xmlns:a16="http://schemas.microsoft.com/office/drawing/2014/main" id="{58A07D98-E1BE-3841-B7C6-2ED568A392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947" y="875795"/>
            <a:ext cx="4178658" cy="286731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bject 30"/>
          <p:cNvSpPr/>
          <p:nvPr/>
        </p:nvSpPr>
        <p:spPr>
          <a:xfrm>
            <a:off x="1188373" y="1903831"/>
            <a:ext cx="59690" cy="59690"/>
          </a:xfrm>
          <a:custGeom>
            <a:avLst/>
            <a:gdLst/>
            <a:ahLst/>
            <a:cxnLst/>
            <a:rect l="l" t="t" r="r" b="b"/>
            <a:pathLst>
              <a:path w="59690" h="59689">
                <a:moveTo>
                  <a:pt x="29593" y="59140"/>
                </a:moveTo>
                <a:lnTo>
                  <a:pt x="18071" y="56818"/>
                </a:lnTo>
                <a:lnTo>
                  <a:pt x="8664" y="50482"/>
                </a:lnTo>
                <a:lnTo>
                  <a:pt x="2324" y="41078"/>
                </a:lnTo>
                <a:lnTo>
                  <a:pt x="0" y="29550"/>
                </a:lnTo>
                <a:lnTo>
                  <a:pt x="2324" y="18045"/>
                </a:lnTo>
                <a:lnTo>
                  <a:pt x="8664" y="8652"/>
                </a:lnTo>
                <a:lnTo>
                  <a:pt x="18071" y="2321"/>
                </a:lnTo>
                <a:lnTo>
                  <a:pt x="29593" y="0"/>
                </a:lnTo>
                <a:lnTo>
                  <a:pt x="41137" y="2321"/>
                </a:lnTo>
                <a:lnTo>
                  <a:pt x="50555" y="8652"/>
                </a:lnTo>
                <a:lnTo>
                  <a:pt x="56899" y="18045"/>
                </a:lnTo>
                <a:lnTo>
                  <a:pt x="59224" y="29550"/>
                </a:lnTo>
                <a:lnTo>
                  <a:pt x="56899" y="41078"/>
                </a:lnTo>
                <a:lnTo>
                  <a:pt x="50555" y="50482"/>
                </a:lnTo>
                <a:lnTo>
                  <a:pt x="41137" y="56818"/>
                </a:lnTo>
                <a:lnTo>
                  <a:pt x="29593" y="59140"/>
                </a:lnTo>
                <a:close/>
              </a:path>
            </a:pathLst>
          </a:custGeom>
          <a:solidFill>
            <a:srgbClr val="FFFFFF">
              <a:alpha val="3685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890966" y="1939007"/>
            <a:ext cx="792480" cy="18415"/>
          </a:xfrm>
          <a:custGeom>
            <a:avLst/>
            <a:gdLst/>
            <a:ahLst/>
            <a:cxnLst/>
            <a:rect l="l" t="t" r="r" b="b"/>
            <a:pathLst>
              <a:path w="792479" h="18414">
                <a:moveTo>
                  <a:pt x="396035" y="18368"/>
                </a:moveTo>
                <a:lnTo>
                  <a:pt x="322165" y="18225"/>
                </a:lnTo>
                <a:lnTo>
                  <a:pt x="250616" y="17793"/>
                </a:lnTo>
                <a:lnTo>
                  <a:pt x="183708" y="17075"/>
                </a:lnTo>
                <a:lnTo>
                  <a:pt x="123761" y="16069"/>
                </a:lnTo>
                <a:lnTo>
                  <a:pt x="73096" y="14775"/>
                </a:lnTo>
                <a:lnTo>
                  <a:pt x="34034" y="13194"/>
                </a:lnTo>
                <a:lnTo>
                  <a:pt x="0" y="9170"/>
                </a:lnTo>
                <a:lnTo>
                  <a:pt x="8895" y="7020"/>
                </a:lnTo>
                <a:lnTo>
                  <a:pt x="73096" y="3582"/>
                </a:lnTo>
                <a:lnTo>
                  <a:pt x="123761" y="2292"/>
                </a:lnTo>
                <a:lnTo>
                  <a:pt x="183708" y="1289"/>
                </a:lnTo>
                <a:lnTo>
                  <a:pt x="250616" y="573"/>
                </a:lnTo>
                <a:lnTo>
                  <a:pt x="322165" y="143"/>
                </a:lnTo>
                <a:lnTo>
                  <a:pt x="396035" y="0"/>
                </a:lnTo>
                <a:lnTo>
                  <a:pt x="469905" y="143"/>
                </a:lnTo>
                <a:lnTo>
                  <a:pt x="541455" y="573"/>
                </a:lnTo>
                <a:lnTo>
                  <a:pt x="608363" y="1289"/>
                </a:lnTo>
                <a:lnTo>
                  <a:pt x="668310" y="2292"/>
                </a:lnTo>
                <a:lnTo>
                  <a:pt x="718975" y="3582"/>
                </a:lnTo>
                <a:lnTo>
                  <a:pt x="758037" y="5158"/>
                </a:lnTo>
                <a:lnTo>
                  <a:pt x="792071" y="9170"/>
                </a:lnTo>
                <a:lnTo>
                  <a:pt x="783176" y="11325"/>
                </a:lnTo>
                <a:lnTo>
                  <a:pt x="718975" y="14775"/>
                </a:lnTo>
                <a:lnTo>
                  <a:pt x="668310" y="16069"/>
                </a:lnTo>
                <a:lnTo>
                  <a:pt x="608363" y="17075"/>
                </a:lnTo>
                <a:lnTo>
                  <a:pt x="541455" y="17793"/>
                </a:lnTo>
                <a:lnTo>
                  <a:pt x="469905" y="18225"/>
                </a:lnTo>
                <a:lnTo>
                  <a:pt x="396035" y="18368"/>
                </a:lnTo>
                <a:close/>
              </a:path>
            </a:pathLst>
          </a:custGeom>
          <a:solidFill>
            <a:srgbClr val="FFFFFF">
              <a:alpha val="3685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816265" y="1918626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22185" y="44345"/>
                </a:moveTo>
                <a:lnTo>
                  <a:pt x="13553" y="42602"/>
                </a:lnTo>
                <a:lnTo>
                  <a:pt x="6501" y="37849"/>
                </a:lnTo>
                <a:lnTo>
                  <a:pt x="1744" y="30795"/>
                </a:lnTo>
                <a:lnTo>
                  <a:pt x="0" y="22153"/>
                </a:lnTo>
                <a:lnTo>
                  <a:pt x="1744" y="13534"/>
                </a:lnTo>
                <a:lnTo>
                  <a:pt x="6501" y="6491"/>
                </a:lnTo>
                <a:lnTo>
                  <a:pt x="13553" y="1742"/>
                </a:lnTo>
                <a:lnTo>
                  <a:pt x="22185" y="0"/>
                </a:lnTo>
                <a:lnTo>
                  <a:pt x="30839" y="1742"/>
                </a:lnTo>
                <a:lnTo>
                  <a:pt x="37903" y="6491"/>
                </a:lnTo>
                <a:lnTo>
                  <a:pt x="42663" y="13534"/>
                </a:lnTo>
                <a:lnTo>
                  <a:pt x="44409" y="22153"/>
                </a:lnTo>
                <a:lnTo>
                  <a:pt x="42663" y="30795"/>
                </a:lnTo>
                <a:lnTo>
                  <a:pt x="37903" y="37849"/>
                </a:lnTo>
                <a:lnTo>
                  <a:pt x="30839" y="42602"/>
                </a:lnTo>
                <a:lnTo>
                  <a:pt x="22185" y="44345"/>
                </a:lnTo>
                <a:close/>
              </a:path>
            </a:pathLst>
          </a:custGeom>
          <a:solidFill>
            <a:srgbClr val="FFFFFF">
              <a:alpha val="3685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957561" y="5230175"/>
            <a:ext cx="52069" cy="52069"/>
          </a:xfrm>
          <a:custGeom>
            <a:avLst/>
            <a:gdLst/>
            <a:ahLst/>
            <a:cxnLst/>
            <a:rect l="l" t="t" r="r" b="b"/>
            <a:pathLst>
              <a:path w="52069" h="52070">
                <a:moveTo>
                  <a:pt x="25908" y="51781"/>
                </a:moveTo>
                <a:lnTo>
                  <a:pt x="15820" y="49743"/>
                </a:lnTo>
                <a:lnTo>
                  <a:pt x="7585" y="44192"/>
                </a:lnTo>
                <a:lnTo>
                  <a:pt x="2034" y="35967"/>
                </a:lnTo>
                <a:lnTo>
                  <a:pt x="0" y="25909"/>
                </a:lnTo>
                <a:lnTo>
                  <a:pt x="2034" y="15830"/>
                </a:lnTo>
                <a:lnTo>
                  <a:pt x="7585" y="7593"/>
                </a:lnTo>
                <a:lnTo>
                  <a:pt x="15820" y="2037"/>
                </a:lnTo>
                <a:lnTo>
                  <a:pt x="25908" y="0"/>
                </a:lnTo>
                <a:lnTo>
                  <a:pt x="36012" y="2037"/>
                </a:lnTo>
                <a:lnTo>
                  <a:pt x="44246" y="7593"/>
                </a:lnTo>
                <a:lnTo>
                  <a:pt x="49787" y="15830"/>
                </a:lnTo>
                <a:lnTo>
                  <a:pt x="51817" y="25909"/>
                </a:lnTo>
                <a:lnTo>
                  <a:pt x="49787" y="35967"/>
                </a:lnTo>
                <a:lnTo>
                  <a:pt x="44246" y="44192"/>
                </a:lnTo>
                <a:lnTo>
                  <a:pt x="36012" y="49743"/>
                </a:lnTo>
                <a:lnTo>
                  <a:pt x="25908" y="51781"/>
                </a:lnTo>
                <a:close/>
              </a:path>
            </a:pathLst>
          </a:custGeom>
          <a:solidFill>
            <a:srgbClr val="FFFFFF">
              <a:alpha val="3685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046417" y="5333699"/>
            <a:ext cx="37465" cy="37465"/>
          </a:xfrm>
          <a:custGeom>
            <a:avLst/>
            <a:gdLst/>
            <a:ahLst/>
            <a:cxnLst/>
            <a:rect l="l" t="t" r="r" b="b"/>
            <a:pathLst>
              <a:path w="37464" h="37464">
                <a:moveTo>
                  <a:pt x="18500" y="36948"/>
                </a:moveTo>
                <a:lnTo>
                  <a:pt x="11302" y="35495"/>
                </a:lnTo>
                <a:lnTo>
                  <a:pt x="5421" y="31534"/>
                </a:lnTo>
                <a:lnTo>
                  <a:pt x="1454" y="25661"/>
                </a:lnTo>
                <a:lnTo>
                  <a:pt x="0" y="18474"/>
                </a:lnTo>
                <a:lnTo>
                  <a:pt x="1454" y="11270"/>
                </a:lnTo>
                <a:lnTo>
                  <a:pt x="5421" y="5399"/>
                </a:lnTo>
                <a:lnTo>
                  <a:pt x="11302" y="1447"/>
                </a:lnTo>
                <a:lnTo>
                  <a:pt x="18500" y="0"/>
                </a:lnTo>
                <a:lnTo>
                  <a:pt x="25682" y="1447"/>
                </a:lnTo>
                <a:lnTo>
                  <a:pt x="31565" y="5399"/>
                </a:lnTo>
                <a:lnTo>
                  <a:pt x="35540" y="11270"/>
                </a:lnTo>
                <a:lnTo>
                  <a:pt x="37001" y="18474"/>
                </a:lnTo>
                <a:lnTo>
                  <a:pt x="35540" y="25661"/>
                </a:lnTo>
                <a:lnTo>
                  <a:pt x="31565" y="31534"/>
                </a:lnTo>
                <a:lnTo>
                  <a:pt x="25682" y="35495"/>
                </a:lnTo>
                <a:lnTo>
                  <a:pt x="18500" y="36948"/>
                </a:lnTo>
                <a:close/>
              </a:path>
            </a:pathLst>
          </a:custGeom>
          <a:solidFill>
            <a:srgbClr val="FFFFFF">
              <a:alpha val="3685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172237" y="4941909"/>
            <a:ext cx="177800" cy="44450"/>
          </a:xfrm>
          <a:custGeom>
            <a:avLst/>
            <a:gdLst/>
            <a:ahLst/>
            <a:cxnLst/>
            <a:rect l="l" t="t" r="r" b="b"/>
            <a:pathLst>
              <a:path w="177800" h="44450">
                <a:moveTo>
                  <a:pt x="88818" y="44345"/>
                </a:moveTo>
                <a:lnTo>
                  <a:pt x="54262" y="42603"/>
                </a:lnTo>
                <a:lnTo>
                  <a:pt x="26028" y="37853"/>
                </a:lnTo>
                <a:lnTo>
                  <a:pt x="6985" y="30811"/>
                </a:lnTo>
                <a:lnTo>
                  <a:pt x="0" y="22191"/>
                </a:lnTo>
                <a:lnTo>
                  <a:pt x="6985" y="13550"/>
                </a:lnTo>
                <a:lnTo>
                  <a:pt x="26028" y="6496"/>
                </a:lnTo>
                <a:lnTo>
                  <a:pt x="54262" y="1742"/>
                </a:lnTo>
                <a:lnTo>
                  <a:pt x="88818" y="0"/>
                </a:lnTo>
                <a:lnTo>
                  <a:pt x="123396" y="1742"/>
                </a:lnTo>
                <a:lnTo>
                  <a:pt x="151641" y="6496"/>
                </a:lnTo>
                <a:lnTo>
                  <a:pt x="170689" y="13550"/>
                </a:lnTo>
                <a:lnTo>
                  <a:pt x="177674" y="22191"/>
                </a:lnTo>
                <a:lnTo>
                  <a:pt x="170689" y="30811"/>
                </a:lnTo>
                <a:lnTo>
                  <a:pt x="151641" y="37853"/>
                </a:lnTo>
                <a:lnTo>
                  <a:pt x="123396" y="42603"/>
                </a:lnTo>
                <a:lnTo>
                  <a:pt x="88818" y="44345"/>
                </a:lnTo>
                <a:close/>
              </a:path>
            </a:pathLst>
          </a:custGeom>
          <a:solidFill>
            <a:srgbClr val="FFFFFF">
              <a:alpha val="3685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6" name="object 36"/>
          <p:cNvGrpSpPr/>
          <p:nvPr/>
        </p:nvGrpSpPr>
        <p:grpSpPr>
          <a:xfrm>
            <a:off x="2742885" y="5533273"/>
            <a:ext cx="163195" cy="66675"/>
            <a:chOff x="2742885" y="5533273"/>
            <a:chExt cx="163195" cy="66675"/>
          </a:xfrm>
        </p:grpSpPr>
        <p:pic>
          <p:nvPicPr>
            <p:cNvPr id="37" name="object 3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42885" y="5533273"/>
              <a:ext cx="66632" cy="66499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2846557" y="5540671"/>
              <a:ext cx="59690" cy="59690"/>
            </a:xfrm>
            <a:custGeom>
              <a:avLst/>
              <a:gdLst/>
              <a:ahLst/>
              <a:cxnLst/>
              <a:rect l="l" t="t" r="r" b="b"/>
              <a:pathLst>
                <a:path w="59689" h="59689">
                  <a:moveTo>
                    <a:pt x="29593" y="59101"/>
                  </a:moveTo>
                  <a:lnTo>
                    <a:pt x="18071" y="56786"/>
                  </a:lnTo>
                  <a:lnTo>
                    <a:pt x="8664" y="50463"/>
                  </a:lnTo>
                  <a:lnTo>
                    <a:pt x="2324" y="41072"/>
                  </a:lnTo>
                  <a:lnTo>
                    <a:pt x="0" y="29550"/>
                  </a:lnTo>
                  <a:lnTo>
                    <a:pt x="2324" y="18045"/>
                  </a:lnTo>
                  <a:lnTo>
                    <a:pt x="8664" y="8652"/>
                  </a:lnTo>
                  <a:lnTo>
                    <a:pt x="18071" y="2321"/>
                  </a:lnTo>
                  <a:lnTo>
                    <a:pt x="29593" y="0"/>
                  </a:lnTo>
                  <a:lnTo>
                    <a:pt x="41115" y="2321"/>
                  </a:lnTo>
                  <a:lnTo>
                    <a:pt x="50521" y="8652"/>
                  </a:lnTo>
                  <a:lnTo>
                    <a:pt x="56861" y="18045"/>
                  </a:lnTo>
                  <a:lnTo>
                    <a:pt x="59186" y="29550"/>
                  </a:lnTo>
                  <a:lnTo>
                    <a:pt x="56861" y="41072"/>
                  </a:lnTo>
                  <a:lnTo>
                    <a:pt x="50521" y="50463"/>
                  </a:lnTo>
                  <a:lnTo>
                    <a:pt x="41115" y="56786"/>
                  </a:lnTo>
                  <a:lnTo>
                    <a:pt x="29593" y="59101"/>
                  </a:lnTo>
                  <a:close/>
                </a:path>
              </a:pathLst>
            </a:custGeom>
            <a:solidFill>
              <a:srgbClr val="FFFFFF">
                <a:alpha val="368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/>
          <p:nvPr/>
        </p:nvSpPr>
        <p:spPr>
          <a:xfrm>
            <a:off x="2728107" y="5703297"/>
            <a:ext cx="29845" cy="29845"/>
          </a:xfrm>
          <a:custGeom>
            <a:avLst/>
            <a:gdLst/>
            <a:ahLst/>
            <a:cxnLst/>
            <a:rect l="l" t="t" r="r" b="b"/>
            <a:pathLst>
              <a:path w="29844" h="29845">
                <a:moveTo>
                  <a:pt x="22991" y="29550"/>
                </a:moveTo>
                <a:lnTo>
                  <a:pt x="6563" y="29550"/>
                </a:lnTo>
                <a:lnTo>
                  <a:pt x="0" y="22920"/>
                </a:lnTo>
                <a:lnTo>
                  <a:pt x="0" y="6630"/>
                </a:lnTo>
                <a:lnTo>
                  <a:pt x="6563" y="0"/>
                </a:lnTo>
                <a:lnTo>
                  <a:pt x="22991" y="0"/>
                </a:lnTo>
                <a:lnTo>
                  <a:pt x="29593" y="6630"/>
                </a:lnTo>
                <a:lnTo>
                  <a:pt x="29593" y="14756"/>
                </a:lnTo>
                <a:lnTo>
                  <a:pt x="29593" y="22920"/>
                </a:lnTo>
                <a:lnTo>
                  <a:pt x="22991" y="29550"/>
                </a:lnTo>
                <a:close/>
              </a:path>
            </a:pathLst>
          </a:custGeom>
          <a:solidFill>
            <a:srgbClr val="FFFFFF">
              <a:alpha val="3685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098482" y="2127617"/>
            <a:ext cx="1115695" cy="15240"/>
          </a:xfrm>
          <a:custGeom>
            <a:avLst/>
            <a:gdLst/>
            <a:ahLst/>
            <a:cxnLst/>
            <a:rect l="l" t="t" r="r" b="b"/>
            <a:pathLst>
              <a:path w="1115695" h="15239">
                <a:moveTo>
                  <a:pt x="1115390" y="6350"/>
                </a:moveTo>
                <a:lnTo>
                  <a:pt x="1105903" y="6350"/>
                </a:lnTo>
                <a:lnTo>
                  <a:pt x="1105903" y="5080"/>
                </a:lnTo>
                <a:lnTo>
                  <a:pt x="1082408" y="5080"/>
                </a:lnTo>
                <a:lnTo>
                  <a:pt x="1082408" y="3810"/>
                </a:lnTo>
                <a:lnTo>
                  <a:pt x="1041120" y="3810"/>
                </a:lnTo>
                <a:lnTo>
                  <a:pt x="1041120" y="2540"/>
                </a:lnTo>
                <a:lnTo>
                  <a:pt x="976312" y="2540"/>
                </a:lnTo>
                <a:lnTo>
                  <a:pt x="976312" y="1270"/>
                </a:lnTo>
                <a:lnTo>
                  <a:pt x="858291" y="1270"/>
                </a:lnTo>
                <a:lnTo>
                  <a:pt x="858291" y="0"/>
                </a:lnTo>
                <a:lnTo>
                  <a:pt x="257098" y="0"/>
                </a:lnTo>
                <a:lnTo>
                  <a:pt x="257098" y="1270"/>
                </a:lnTo>
                <a:lnTo>
                  <a:pt x="139090" y="1270"/>
                </a:lnTo>
                <a:lnTo>
                  <a:pt x="139090" y="2540"/>
                </a:lnTo>
                <a:lnTo>
                  <a:pt x="74282" y="2540"/>
                </a:lnTo>
                <a:lnTo>
                  <a:pt x="74282" y="3810"/>
                </a:lnTo>
                <a:lnTo>
                  <a:pt x="32994" y="3810"/>
                </a:lnTo>
                <a:lnTo>
                  <a:pt x="32994" y="5080"/>
                </a:lnTo>
                <a:lnTo>
                  <a:pt x="9499" y="5080"/>
                </a:lnTo>
                <a:lnTo>
                  <a:pt x="9499" y="6350"/>
                </a:lnTo>
                <a:lnTo>
                  <a:pt x="0" y="6350"/>
                </a:lnTo>
                <a:lnTo>
                  <a:pt x="0" y="7620"/>
                </a:lnTo>
                <a:lnTo>
                  <a:pt x="1968" y="7620"/>
                </a:lnTo>
                <a:lnTo>
                  <a:pt x="1968" y="8890"/>
                </a:lnTo>
                <a:lnTo>
                  <a:pt x="15824" y="8890"/>
                </a:lnTo>
                <a:lnTo>
                  <a:pt x="15824" y="10160"/>
                </a:lnTo>
                <a:lnTo>
                  <a:pt x="44335" y="10160"/>
                </a:lnTo>
                <a:lnTo>
                  <a:pt x="44335" y="11417"/>
                </a:lnTo>
                <a:lnTo>
                  <a:pt x="91554" y="11417"/>
                </a:lnTo>
                <a:lnTo>
                  <a:pt x="91554" y="12687"/>
                </a:lnTo>
                <a:lnTo>
                  <a:pt x="170281" y="12687"/>
                </a:lnTo>
                <a:lnTo>
                  <a:pt x="170281" y="13957"/>
                </a:lnTo>
                <a:lnTo>
                  <a:pt x="310642" y="13957"/>
                </a:lnTo>
                <a:lnTo>
                  <a:pt x="310642" y="15227"/>
                </a:lnTo>
                <a:lnTo>
                  <a:pt x="804760" y="15227"/>
                </a:lnTo>
                <a:lnTo>
                  <a:pt x="804760" y="13957"/>
                </a:lnTo>
                <a:lnTo>
                  <a:pt x="945121" y="13957"/>
                </a:lnTo>
                <a:lnTo>
                  <a:pt x="945121" y="12687"/>
                </a:lnTo>
                <a:lnTo>
                  <a:pt x="1023848" y="12687"/>
                </a:lnTo>
                <a:lnTo>
                  <a:pt x="1023848" y="11417"/>
                </a:lnTo>
                <a:lnTo>
                  <a:pt x="1071067" y="11417"/>
                </a:lnTo>
                <a:lnTo>
                  <a:pt x="1071067" y="10160"/>
                </a:lnTo>
                <a:lnTo>
                  <a:pt x="1099578" y="10160"/>
                </a:lnTo>
                <a:lnTo>
                  <a:pt x="1099578" y="8890"/>
                </a:lnTo>
                <a:lnTo>
                  <a:pt x="1113421" y="8890"/>
                </a:lnTo>
                <a:lnTo>
                  <a:pt x="1113421" y="7620"/>
                </a:lnTo>
                <a:lnTo>
                  <a:pt x="1115390" y="7620"/>
                </a:lnTo>
                <a:lnTo>
                  <a:pt x="1115390" y="6350"/>
                </a:lnTo>
                <a:close/>
              </a:path>
            </a:pathLst>
          </a:custGeom>
          <a:solidFill>
            <a:srgbClr val="FFFFFF">
              <a:alpha val="3685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045561" y="2288793"/>
            <a:ext cx="1118870" cy="16510"/>
          </a:xfrm>
          <a:custGeom>
            <a:avLst/>
            <a:gdLst/>
            <a:ahLst/>
            <a:cxnLst/>
            <a:rect l="l" t="t" r="r" b="b"/>
            <a:pathLst>
              <a:path w="1118870" h="16510">
                <a:moveTo>
                  <a:pt x="1118565" y="7620"/>
                </a:moveTo>
                <a:lnTo>
                  <a:pt x="1112405" y="7620"/>
                </a:lnTo>
                <a:lnTo>
                  <a:pt x="1112405" y="6350"/>
                </a:lnTo>
                <a:lnTo>
                  <a:pt x="1092415" y="6350"/>
                </a:lnTo>
                <a:lnTo>
                  <a:pt x="1092415" y="5080"/>
                </a:lnTo>
                <a:lnTo>
                  <a:pt x="1055166" y="5080"/>
                </a:lnTo>
                <a:lnTo>
                  <a:pt x="1055166" y="3810"/>
                </a:lnTo>
                <a:lnTo>
                  <a:pt x="995108" y="3810"/>
                </a:lnTo>
                <a:lnTo>
                  <a:pt x="995108" y="2540"/>
                </a:lnTo>
                <a:lnTo>
                  <a:pt x="896454" y="2540"/>
                </a:lnTo>
                <a:lnTo>
                  <a:pt x="896454" y="1270"/>
                </a:lnTo>
                <a:lnTo>
                  <a:pt x="681494" y="1270"/>
                </a:lnTo>
                <a:lnTo>
                  <a:pt x="681494" y="0"/>
                </a:lnTo>
                <a:lnTo>
                  <a:pt x="437083" y="0"/>
                </a:lnTo>
                <a:lnTo>
                  <a:pt x="437083" y="1270"/>
                </a:lnTo>
                <a:lnTo>
                  <a:pt x="222110" y="1270"/>
                </a:lnTo>
                <a:lnTo>
                  <a:pt x="222110" y="2540"/>
                </a:lnTo>
                <a:lnTo>
                  <a:pt x="123456" y="2540"/>
                </a:lnTo>
                <a:lnTo>
                  <a:pt x="123456" y="3810"/>
                </a:lnTo>
                <a:lnTo>
                  <a:pt x="63398" y="3810"/>
                </a:lnTo>
                <a:lnTo>
                  <a:pt x="63398" y="5080"/>
                </a:lnTo>
                <a:lnTo>
                  <a:pt x="26149" y="5080"/>
                </a:lnTo>
                <a:lnTo>
                  <a:pt x="26149" y="6350"/>
                </a:lnTo>
                <a:lnTo>
                  <a:pt x="6159" y="6350"/>
                </a:lnTo>
                <a:lnTo>
                  <a:pt x="6159" y="7620"/>
                </a:lnTo>
                <a:lnTo>
                  <a:pt x="0" y="7620"/>
                </a:lnTo>
                <a:lnTo>
                  <a:pt x="0" y="8890"/>
                </a:lnTo>
                <a:lnTo>
                  <a:pt x="5041" y="8890"/>
                </a:lnTo>
                <a:lnTo>
                  <a:pt x="5041" y="10147"/>
                </a:lnTo>
                <a:lnTo>
                  <a:pt x="22237" y="10147"/>
                </a:lnTo>
                <a:lnTo>
                  <a:pt x="22237" y="11417"/>
                </a:lnTo>
                <a:lnTo>
                  <a:pt x="54533" y="11417"/>
                </a:lnTo>
                <a:lnTo>
                  <a:pt x="54533" y="12687"/>
                </a:lnTo>
                <a:lnTo>
                  <a:pt x="109816" y="12687"/>
                </a:lnTo>
                <a:lnTo>
                  <a:pt x="109816" y="13957"/>
                </a:lnTo>
                <a:lnTo>
                  <a:pt x="196773" y="13957"/>
                </a:lnTo>
                <a:lnTo>
                  <a:pt x="196773" y="15227"/>
                </a:lnTo>
                <a:lnTo>
                  <a:pt x="371335" y="15227"/>
                </a:lnTo>
                <a:lnTo>
                  <a:pt x="371335" y="16497"/>
                </a:lnTo>
                <a:lnTo>
                  <a:pt x="747242" y="16497"/>
                </a:lnTo>
                <a:lnTo>
                  <a:pt x="747242" y="15227"/>
                </a:lnTo>
                <a:lnTo>
                  <a:pt x="921791" y="15227"/>
                </a:lnTo>
                <a:lnTo>
                  <a:pt x="921791" y="13957"/>
                </a:lnTo>
                <a:lnTo>
                  <a:pt x="1008748" y="13957"/>
                </a:lnTo>
                <a:lnTo>
                  <a:pt x="1008748" y="12687"/>
                </a:lnTo>
                <a:lnTo>
                  <a:pt x="1064031" y="12687"/>
                </a:lnTo>
                <a:lnTo>
                  <a:pt x="1064031" y="11417"/>
                </a:lnTo>
                <a:lnTo>
                  <a:pt x="1096340" y="11417"/>
                </a:lnTo>
                <a:lnTo>
                  <a:pt x="1096340" y="10147"/>
                </a:lnTo>
                <a:lnTo>
                  <a:pt x="1113536" y="10147"/>
                </a:lnTo>
                <a:lnTo>
                  <a:pt x="1113536" y="8890"/>
                </a:lnTo>
                <a:lnTo>
                  <a:pt x="1118565" y="8890"/>
                </a:lnTo>
                <a:lnTo>
                  <a:pt x="1118565" y="7620"/>
                </a:lnTo>
                <a:close/>
              </a:path>
            </a:pathLst>
          </a:custGeom>
          <a:solidFill>
            <a:srgbClr val="FFFFFF">
              <a:alpha val="3685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940824" y="2416974"/>
            <a:ext cx="1113155" cy="16510"/>
          </a:xfrm>
          <a:custGeom>
            <a:avLst/>
            <a:gdLst/>
            <a:ahLst/>
            <a:cxnLst/>
            <a:rect l="l" t="t" r="r" b="b"/>
            <a:pathLst>
              <a:path w="1113154" h="16510">
                <a:moveTo>
                  <a:pt x="1112672" y="7607"/>
                </a:moveTo>
                <a:lnTo>
                  <a:pt x="1110399" y="7607"/>
                </a:lnTo>
                <a:lnTo>
                  <a:pt x="1110399" y="6337"/>
                </a:lnTo>
                <a:lnTo>
                  <a:pt x="1092835" y="6337"/>
                </a:lnTo>
                <a:lnTo>
                  <a:pt x="1092835" y="5080"/>
                </a:lnTo>
                <a:lnTo>
                  <a:pt x="1060132" y="5080"/>
                </a:lnTo>
                <a:lnTo>
                  <a:pt x="1060132" y="3810"/>
                </a:lnTo>
                <a:lnTo>
                  <a:pt x="1003782" y="3810"/>
                </a:lnTo>
                <a:lnTo>
                  <a:pt x="1003782" y="2540"/>
                </a:lnTo>
                <a:lnTo>
                  <a:pt x="916114" y="2540"/>
                </a:lnTo>
                <a:lnTo>
                  <a:pt x="916114" y="1270"/>
                </a:lnTo>
                <a:lnTo>
                  <a:pt x="734644" y="1270"/>
                </a:lnTo>
                <a:lnTo>
                  <a:pt x="734644" y="0"/>
                </a:lnTo>
                <a:lnTo>
                  <a:pt x="378028" y="0"/>
                </a:lnTo>
                <a:lnTo>
                  <a:pt x="378028" y="1270"/>
                </a:lnTo>
                <a:lnTo>
                  <a:pt x="196570" y="1270"/>
                </a:lnTo>
                <a:lnTo>
                  <a:pt x="196570" y="2540"/>
                </a:lnTo>
                <a:lnTo>
                  <a:pt x="108889" y="2540"/>
                </a:lnTo>
                <a:lnTo>
                  <a:pt x="108889" y="3810"/>
                </a:lnTo>
                <a:lnTo>
                  <a:pt x="52552" y="3810"/>
                </a:lnTo>
                <a:lnTo>
                  <a:pt x="52552" y="5080"/>
                </a:lnTo>
                <a:lnTo>
                  <a:pt x="19837" y="5080"/>
                </a:lnTo>
                <a:lnTo>
                  <a:pt x="19837" y="6337"/>
                </a:lnTo>
                <a:lnTo>
                  <a:pt x="2273" y="6337"/>
                </a:lnTo>
                <a:lnTo>
                  <a:pt x="2273" y="7607"/>
                </a:lnTo>
                <a:lnTo>
                  <a:pt x="0" y="7607"/>
                </a:lnTo>
                <a:lnTo>
                  <a:pt x="0" y="10147"/>
                </a:lnTo>
                <a:lnTo>
                  <a:pt x="22415" y="10147"/>
                </a:lnTo>
                <a:lnTo>
                  <a:pt x="22415" y="11417"/>
                </a:lnTo>
                <a:lnTo>
                  <a:pt x="59042" y="11417"/>
                </a:lnTo>
                <a:lnTo>
                  <a:pt x="59042" y="12687"/>
                </a:lnTo>
                <a:lnTo>
                  <a:pt x="118529" y="12687"/>
                </a:lnTo>
                <a:lnTo>
                  <a:pt x="118529" y="13957"/>
                </a:lnTo>
                <a:lnTo>
                  <a:pt x="214845" y="13957"/>
                </a:lnTo>
                <a:lnTo>
                  <a:pt x="214845" y="15227"/>
                </a:lnTo>
                <a:lnTo>
                  <a:pt x="424497" y="15227"/>
                </a:lnTo>
                <a:lnTo>
                  <a:pt x="424497" y="16497"/>
                </a:lnTo>
                <a:lnTo>
                  <a:pt x="688174" y="16497"/>
                </a:lnTo>
                <a:lnTo>
                  <a:pt x="688174" y="15227"/>
                </a:lnTo>
                <a:lnTo>
                  <a:pt x="897826" y="15227"/>
                </a:lnTo>
                <a:lnTo>
                  <a:pt x="897826" y="13957"/>
                </a:lnTo>
                <a:lnTo>
                  <a:pt x="994143" y="13957"/>
                </a:lnTo>
                <a:lnTo>
                  <a:pt x="994143" y="12687"/>
                </a:lnTo>
                <a:lnTo>
                  <a:pt x="1053630" y="12687"/>
                </a:lnTo>
                <a:lnTo>
                  <a:pt x="1053630" y="11417"/>
                </a:lnTo>
                <a:lnTo>
                  <a:pt x="1090269" y="11417"/>
                </a:lnTo>
                <a:lnTo>
                  <a:pt x="1090269" y="10147"/>
                </a:lnTo>
                <a:lnTo>
                  <a:pt x="1112672" y="10147"/>
                </a:lnTo>
                <a:lnTo>
                  <a:pt x="1112672" y="7607"/>
                </a:lnTo>
                <a:close/>
              </a:path>
            </a:pathLst>
          </a:custGeom>
          <a:solidFill>
            <a:srgbClr val="FFFFFF">
              <a:alpha val="3685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831426" y="5719152"/>
            <a:ext cx="1114425" cy="15240"/>
          </a:xfrm>
          <a:custGeom>
            <a:avLst/>
            <a:gdLst/>
            <a:ahLst/>
            <a:cxnLst/>
            <a:rect l="l" t="t" r="r" b="b"/>
            <a:pathLst>
              <a:path w="1114425" h="15239">
                <a:moveTo>
                  <a:pt x="1114259" y="7607"/>
                </a:moveTo>
                <a:lnTo>
                  <a:pt x="1113536" y="7607"/>
                </a:lnTo>
                <a:lnTo>
                  <a:pt x="1113536" y="6337"/>
                </a:lnTo>
                <a:lnTo>
                  <a:pt x="1101026" y="6337"/>
                </a:lnTo>
                <a:lnTo>
                  <a:pt x="1101026" y="5067"/>
                </a:lnTo>
                <a:lnTo>
                  <a:pt x="1074013" y="5067"/>
                </a:lnTo>
                <a:lnTo>
                  <a:pt x="1074013" y="3797"/>
                </a:lnTo>
                <a:lnTo>
                  <a:pt x="1028560" y="3797"/>
                </a:lnTo>
                <a:lnTo>
                  <a:pt x="1028560" y="2527"/>
                </a:lnTo>
                <a:lnTo>
                  <a:pt x="954582" y="2527"/>
                </a:lnTo>
                <a:lnTo>
                  <a:pt x="954582" y="1270"/>
                </a:lnTo>
                <a:lnTo>
                  <a:pt x="820064" y="1270"/>
                </a:lnTo>
                <a:lnTo>
                  <a:pt x="820064" y="0"/>
                </a:lnTo>
                <a:lnTo>
                  <a:pt x="294195" y="0"/>
                </a:lnTo>
                <a:lnTo>
                  <a:pt x="294195" y="1270"/>
                </a:lnTo>
                <a:lnTo>
                  <a:pt x="159677" y="1270"/>
                </a:lnTo>
                <a:lnTo>
                  <a:pt x="159677" y="2527"/>
                </a:lnTo>
                <a:lnTo>
                  <a:pt x="85712" y="2527"/>
                </a:lnTo>
                <a:lnTo>
                  <a:pt x="85712" y="3797"/>
                </a:lnTo>
                <a:lnTo>
                  <a:pt x="40246" y="3797"/>
                </a:lnTo>
                <a:lnTo>
                  <a:pt x="40246" y="5067"/>
                </a:lnTo>
                <a:lnTo>
                  <a:pt x="13233" y="5067"/>
                </a:lnTo>
                <a:lnTo>
                  <a:pt x="13233" y="6337"/>
                </a:lnTo>
                <a:lnTo>
                  <a:pt x="736" y="6337"/>
                </a:lnTo>
                <a:lnTo>
                  <a:pt x="736" y="7607"/>
                </a:lnTo>
                <a:lnTo>
                  <a:pt x="0" y="7607"/>
                </a:lnTo>
                <a:lnTo>
                  <a:pt x="0" y="8877"/>
                </a:lnTo>
                <a:lnTo>
                  <a:pt x="10922" y="8877"/>
                </a:lnTo>
                <a:lnTo>
                  <a:pt x="10922" y="10147"/>
                </a:lnTo>
                <a:lnTo>
                  <a:pt x="36131" y="10147"/>
                </a:lnTo>
                <a:lnTo>
                  <a:pt x="36131" y="11417"/>
                </a:lnTo>
                <a:lnTo>
                  <a:pt x="79514" y="11417"/>
                </a:lnTo>
                <a:lnTo>
                  <a:pt x="79514" y="12687"/>
                </a:lnTo>
                <a:lnTo>
                  <a:pt x="147853" y="12687"/>
                </a:lnTo>
                <a:lnTo>
                  <a:pt x="147853" y="13957"/>
                </a:lnTo>
                <a:lnTo>
                  <a:pt x="275412" y="13957"/>
                </a:lnTo>
                <a:lnTo>
                  <a:pt x="275412" y="15227"/>
                </a:lnTo>
                <a:lnTo>
                  <a:pt x="838847" y="15227"/>
                </a:lnTo>
                <a:lnTo>
                  <a:pt x="838847" y="13957"/>
                </a:lnTo>
                <a:lnTo>
                  <a:pt x="966406" y="13957"/>
                </a:lnTo>
                <a:lnTo>
                  <a:pt x="966406" y="12687"/>
                </a:lnTo>
                <a:lnTo>
                  <a:pt x="1034745" y="12687"/>
                </a:lnTo>
                <a:lnTo>
                  <a:pt x="1034745" y="11417"/>
                </a:lnTo>
                <a:lnTo>
                  <a:pt x="1078128" y="11417"/>
                </a:lnTo>
                <a:lnTo>
                  <a:pt x="1078128" y="10147"/>
                </a:lnTo>
                <a:lnTo>
                  <a:pt x="1103337" y="10147"/>
                </a:lnTo>
                <a:lnTo>
                  <a:pt x="1103337" y="8877"/>
                </a:lnTo>
                <a:lnTo>
                  <a:pt x="1114259" y="8877"/>
                </a:lnTo>
                <a:lnTo>
                  <a:pt x="1114259" y="7607"/>
                </a:lnTo>
                <a:close/>
              </a:path>
            </a:pathLst>
          </a:custGeom>
          <a:solidFill>
            <a:srgbClr val="FFFFFF">
              <a:alpha val="3685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966965" y="5511918"/>
            <a:ext cx="932180" cy="16510"/>
          </a:xfrm>
          <a:custGeom>
            <a:avLst/>
            <a:gdLst/>
            <a:ahLst/>
            <a:cxnLst/>
            <a:rect l="l" t="t" r="r" b="b"/>
            <a:pathLst>
              <a:path w="932179" h="16510">
                <a:moveTo>
                  <a:pt x="502847" y="15909"/>
                </a:moveTo>
                <a:lnTo>
                  <a:pt x="356613" y="15732"/>
                </a:lnTo>
                <a:lnTo>
                  <a:pt x="286351" y="15378"/>
                </a:lnTo>
                <a:lnTo>
                  <a:pt x="220165" y="14847"/>
                </a:lnTo>
                <a:lnTo>
                  <a:pt x="159687" y="14138"/>
                </a:lnTo>
                <a:lnTo>
                  <a:pt x="106549" y="13253"/>
                </a:lnTo>
                <a:lnTo>
                  <a:pt x="62380" y="12190"/>
                </a:lnTo>
                <a:lnTo>
                  <a:pt x="7474" y="9534"/>
                </a:lnTo>
                <a:lnTo>
                  <a:pt x="0" y="7940"/>
                </a:lnTo>
                <a:lnTo>
                  <a:pt x="7474" y="6352"/>
                </a:lnTo>
                <a:lnTo>
                  <a:pt x="62380" y="3705"/>
                </a:lnTo>
                <a:lnTo>
                  <a:pt x="106549" y="2646"/>
                </a:lnTo>
                <a:lnTo>
                  <a:pt x="159687" y="1764"/>
                </a:lnTo>
                <a:lnTo>
                  <a:pt x="220165" y="1058"/>
                </a:lnTo>
                <a:lnTo>
                  <a:pt x="286351" y="529"/>
                </a:lnTo>
                <a:lnTo>
                  <a:pt x="429322" y="0"/>
                </a:lnTo>
                <a:lnTo>
                  <a:pt x="575556" y="176"/>
                </a:lnTo>
                <a:lnTo>
                  <a:pt x="645818" y="529"/>
                </a:lnTo>
                <a:lnTo>
                  <a:pt x="712004" y="1058"/>
                </a:lnTo>
                <a:lnTo>
                  <a:pt x="772481" y="1764"/>
                </a:lnTo>
                <a:lnTo>
                  <a:pt x="825620" y="2646"/>
                </a:lnTo>
                <a:lnTo>
                  <a:pt x="869789" y="3705"/>
                </a:lnTo>
                <a:lnTo>
                  <a:pt x="924694" y="6352"/>
                </a:lnTo>
                <a:lnTo>
                  <a:pt x="932169" y="7940"/>
                </a:lnTo>
                <a:lnTo>
                  <a:pt x="924694" y="9534"/>
                </a:lnTo>
                <a:lnTo>
                  <a:pt x="869789" y="12190"/>
                </a:lnTo>
                <a:lnTo>
                  <a:pt x="825620" y="13253"/>
                </a:lnTo>
                <a:lnTo>
                  <a:pt x="772481" y="14138"/>
                </a:lnTo>
                <a:lnTo>
                  <a:pt x="712004" y="14847"/>
                </a:lnTo>
                <a:lnTo>
                  <a:pt x="645818" y="15378"/>
                </a:lnTo>
                <a:lnTo>
                  <a:pt x="502847" y="15909"/>
                </a:lnTo>
                <a:close/>
              </a:path>
            </a:pathLst>
          </a:custGeom>
          <a:solidFill>
            <a:srgbClr val="FFFFFF">
              <a:alpha val="3685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535820" y="5049261"/>
            <a:ext cx="5235754" cy="32777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12850" marR="5080" indent="-1200785">
              <a:lnSpc>
                <a:spcPct val="119400"/>
              </a:lnSpc>
              <a:spcBef>
                <a:spcPts val="100"/>
              </a:spcBef>
            </a:pPr>
            <a:r>
              <a:rPr lang="en-US" sz="6750" spc="105" dirty="0">
                <a:latin typeface="Arial"/>
                <a:cs typeface="Arial"/>
              </a:rPr>
              <a:t>Title Sponsor</a:t>
            </a:r>
          </a:p>
          <a:p>
            <a:pPr marL="1212850" marR="5080" indent="-1200785">
              <a:lnSpc>
                <a:spcPct val="119400"/>
              </a:lnSpc>
              <a:spcBef>
                <a:spcPts val="100"/>
              </a:spcBef>
            </a:pPr>
            <a:r>
              <a:rPr lang="en-US" sz="4800" spc="105" dirty="0">
                <a:solidFill>
                  <a:srgbClr val="1C70B9"/>
                </a:solidFill>
                <a:latin typeface="Arial"/>
                <a:cs typeface="Arial"/>
              </a:rPr>
              <a:t>		</a:t>
            </a:r>
            <a:r>
              <a:rPr lang="en-US" sz="4800" b="1" spc="105" dirty="0">
                <a:latin typeface="Arial"/>
                <a:cs typeface="Arial"/>
              </a:rPr>
              <a:t>$10K</a:t>
            </a:r>
          </a:p>
          <a:p>
            <a:pPr marL="1212850" marR="5080" indent="-1200785">
              <a:lnSpc>
                <a:spcPct val="119400"/>
              </a:lnSpc>
              <a:spcBef>
                <a:spcPts val="100"/>
              </a:spcBef>
            </a:pPr>
            <a:endParaRPr sz="6750" dirty="0">
              <a:latin typeface="Arial"/>
              <a:cs typeface="Arial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6104619" y="0"/>
            <a:ext cx="9525" cy="8936355"/>
          </a:xfrm>
          <a:custGeom>
            <a:avLst/>
            <a:gdLst/>
            <a:ahLst/>
            <a:cxnLst/>
            <a:rect l="l" t="t" r="r" b="b"/>
            <a:pathLst>
              <a:path w="9525" h="8936355">
                <a:moveTo>
                  <a:pt x="0" y="0"/>
                </a:moveTo>
                <a:lnTo>
                  <a:pt x="9524" y="0"/>
                </a:lnTo>
                <a:lnTo>
                  <a:pt x="9524" y="8936317"/>
                </a:lnTo>
                <a:lnTo>
                  <a:pt x="0" y="893631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6278157" y="0"/>
            <a:ext cx="9525" cy="10287000"/>
          </a:xfrm>
          <a:custGeom>
            <a:avLst/>
            <a:gdLst/>
            <a:ahLst/>
            <a:cxnLst/>
            <a:rect l="l" t="t" r="r" b="b"/>
            <a:pathLst>
              <a:path w="9525" h="10287000">
                <a:moveTo>
                  <a:pt x="0" y="0"/>
                </a:moveTo>
                <a:lnTo>
                  <a:pt x="9524" y="0"/>
                </a:lnTo>
                <a:lnTo>
                  <a:pt x="9524" y="10286999"/>
                </a:lnTo>
                <a:lnTo>
                  <a:pt x="0" y="1028699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441041" y="0"/>
            <a:ext cx="9525" cy="7827009"/>
          </a:xfrm>
          <a:custGeom>
            <a:avLst/>
            <a:gdLst/>
            <a:ahLst/>
            <a:cxnLst/>
            <a:rect l="l" t="t" r="r" b="b"/>
            <a:pathLst>
              <a:path w="9525" h="7827009">
                <a:moveTo>
                  <a:pt x="0" y="0"/>
                </a:moveTo>
                <a:lnTo>
                  <a:pt x="9524" y="0"/>
                </a:lnTo>
                <a:lnTo>
                  <a:pt x="9524" y="7826632"/>
                </a:lnTo>
                <a:lnTo>
                  <a:pt x="0" y="782663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 txBox="1"/>
          <p:nvPr/>
        </p:nvSpPr>
        <p:spPr>
          <a:xfrm>
            <a:off x="7711567" y="98996"/>
            <a:ext cx="4582795" cy="348569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0"/>
              </a:spcBef>
            </a:pPr>
            <a:r>
              <a:rPr sz="2050" spc="55" dirty="0">
                <a:latin typeface="Arial"/>
                <a:cs typeface="Arial"/>
              </a:rPr>
              <a:t>Sponsorship</a:t>
            </a:r>
            <a:r>
              <a:rPr sz="2050" spc="5" dirty="0">
                <a:latin typeface="Arial"/>
                <a:cs typeface="Arial"/>
              </a:rPr>
              <a:t> </a:t>
            </a:r>
            <a:r>
              <a:rPr sz="2050" spc="120" dirty="0">
                <a:latin typeface="Arial"/>
                <a:cs typeface="Arial"/>
              </a:rPr>
              <a:t>of</a:t>
            </a:r>
            <a:r>
              <a:rPr sz="2050" spc="5" dirty="0">
                <a:latin typeface="Arial"/>
                <a:cs typeface="Arial"/>
              </a:rPr>
              <a:t> </a:t>
            </a:r>
            <a:r>
              <a:rPr sz="2050" spc="100" dirty="0">
                <a:latin typeface="Arial"/>
                <a:cs typeface="Arial"/>
              </a:rPr>
              <a:t>Keynote</a:t>
            </a:r>
            <a:r>
              <a:rPr sz="2050" spc="10" dirty="0">
                <a:latin typeface="Arial"/>
                <a:cs typeface="Arial"/>
              </a:rPr>
              <a:t> </a:t>
            </a:r>
            <a:r>
              <a:rPr sz="2050" dirty="0">
                <a:latin typeface="Arial"/>
                <a:cs typeface="Arial"/>
              </a:rPr>
              <a:t>Session</a:t>
            </a:r>
          </a:p>
          <a:p>
            <a:pPr marR="212090" algn="ctr">
              <a:lnSpc>
                <a:spcPct val="100000"/>
              </a:lnSpc>
              <a:spcBef>
                <a:spcPts val="1670"/>
              </a:spcBef>
            </a:pPr>
            <a:r>
              <a:rPr sz="1950" spc="114" dirty="0">
                <a:latin typeface="Arial"/>
                <a:cs typeface="Arial"/>
              </a:rPr>
              <a:t>Introduction</a:t>
            </a:r>
            <a:r>
              <a:rPr sz="1950" spc="-5" dirty="0">
                <a:latin typeface="Arial"/>
                <a:cs typeface="Arial"/>
              </a:rPr>
              <a:t> </a:t>
            </a:r>
            <a:r>
              <a:rPr sz="1950" spc="114" dirty="0">
                <a:latin typeface="Arial"/>
                <a:cs typeface="Arial"/>
              </a:rPr>
              <a:t>of</a:t>
            </a:r>
            <a:r>
              <a:rPr sz="1950" spc="-5" dirty="0">
                <a:latin typeface="Arial"/>
                <a:cs typeface="Arial"/>
              </a:rPr>
              <a:t> </a:t>
            </a:r>
            <a:r>
              <a:rPr sz="1950" spc="90" dirty="0">
                <a:latin typeface="Arial"/>
                <a:cs typeface="Arial"/>
              </a:rPr>
              <a:t>Keynote</a:t>
            </a:r>
            <a:endParaRPr sz="1950" dirty="0">
              <a:latin typeface="Arial"/>
              <a:cs typeface="Arial"/>
            </a:endParaRPr>
          </a:p>
          <a:p>
            <a:pPr marL="184785" marR="153670" indent="-172720">
              <a:lnSpc>
                <a:spcPct val="195300"/>
              </a:lnSpc>
              <a:spcBef>
                <a:spcPts val="390"/>
              </a:spcBef>
            </a:pPr>
            <a:r>
              <a:rPr sz="2050" spc="75" dirty="0">
                <a:latin typeface="Arial"/>
                <a:cs typeface="Arial"/>
              </a:rPr>
              <a:t>Program</a:t>
            </a:r>
            <a:r>
              <a:rPr sz="2050" spc="-10" dirty="0">
                <a:latin typeface="Arial"/>
                <a:cs typeface="Arial"/>
              </a:rPr>
              <a:t> </a:t>
            </a:r>
            <a:r>
              <a:rPr sz="2050" spc="95" dirty="0">
                <a:latin typeface="Arial"/>
                <a:cs typeface="Arial"/>
              </a:rPr>
              <a:t>Announcement</a:t>
            </a:r>
            <a:r>
              <a:rPr sz="2050" spc="-10" dirty="0">
                <a:latin typeface="Arial"/>
                <a:cs typeface="Arial"/>
              </a:rPr>
              <a:t> </a:t>
            </a:r>
            <a:r>
              <a:rPr sz="2050" spc="-5" dirty="0">
                <a:latin typeface="Arial"/>
                <a:cs typeface="Arial"/>
              </a:rPr>
              <a:t>&amp;</a:t>
            </a:r>
            <a:r>
              <a:rPr sz="2050" spc="-10" dirty="0">
                <a:latin typeface="Arial"/>
                <a:cs typeface="Arial"/>
              </a:rPr>
              <a:t> </a:t>
            </a:r>
            <a:r>
              <a:rPr sz="2050" spc="120" dirty="0">
                <a:latin typeface="Arial"/>
                <a:cs typeface="Arial"/>
              </a:rPr>
              <a:t>Website </a:t>
            </a:r>
            <a:r>
              <a:rPr sz="2050" spc="-555" dirty="0">
                <a:latin typeface="Arial"/>
                <a:cs typeface="Arial"/>
              </a:rPr>
              <a:t> </a:t>
            </a:r>
            <a:r>
              <a:rPr sz="2050" spc="75" dirty="0">
                <a:latin typeface="Arial"/>
                <a:cs typeface="Arial"/>
              </a:rPr>
              <a:t>Program</a:t>
            </a:r>
            <a:r>
              <a:rPr sz="2050" dirty="0">
                <a:latin typeface="Arial"/>
                <a:cs typeface="Arial"/>
              </a:rPr>
              <a:t> </a:t>
            </a:r>
            <a:r>
              <a:rPr sz="2050" spc="10" dirty="0">
                <a:latin typeface="Arial"/>
                <a:cs typeface="Arial"/>
              </a:rPr>
              <a:t>Visuals</a:t>
            </a:r>
            <a:r>
              <a:rPr sz="2050" spc="5" dirty="0">
                <a:latin typeface="Arial"/>
                <a:cs typeface="Arial"/>
              </a:rPr>
              <a:t> </a:t>
            </a:r>
            <a:r>
              <a:rPr sz="2050" spc="-5" dirty="0">
                <a:latin typeface="Arial"/>
                <a:cs typeface="Arial"/>
              </a:rPr>
              <a:t>&amp;</a:t>
            </a:r>
            <a:r>
              <a:rPr sz="2050" spc="5" dirty="0">
                <a:latin typeface="Arial"/>
                <a:cs typeface="Arial"/>
              </a:rPr>
              <a:t> </a:t>
            </a:r>
            <a:r>
              <a:rPr sz="2050" spc="65" dirty="0">
                <a:latin typeface="Arial"/>
                <a:cs typeface="Arial"/>
              </a:rPr>
              <a:t>Event</a:t>
            </a:r>
            <a:r>
              <a:rPr sz="2050" spc="5" dirty="0">
                <a:latin typeface="Arial"/>
                <a:cs typeface="Arial"/>
              </a:rPr>
              <a:t> </a:t>
            </a:r>
            <a:r>
              <a:rPr sz="2050" spc="50" dirty="0">
                <a:latin typeface="Arial"/>
                <a:cs typeface="Arial"/>
              </a:rPr>
              <a:t>Materials</a:t>
            </a:r>
            <a:endParaRPr lang="en-US" sz="2050" spc="50" dirty="0">
              <a:latin typeface="Arial"/>
              <a:cs typeface="Arial"/>
            </a:endParaRPr>
          </a:p>
          <a:p>
            <a:pPr marL="184785" marR="153670" indent="-172720" algn="ctr">
              <a:lnSpc>
                <a:spcPct val="195300"/>
              </a:lnSpc>
              <a:spcBef>
                <a:spcPts val="390"/>
              </a:spcBef>
            </a:pPr>
            <a:r>
              <a:rPr lang="en-US" sz="2050" spc="50" dirty="0">
                <a:latin typeface="Arial"/>
                <a:cs typeface="Arial"/>
              </a:rPr>
              <a:t>Sponsorship Table</a:t>
            </a:r>
            <a:endParaRPr sz="20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45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2050" spc="5" dirty="0">
                <a:latin typeface="Arial"/>
                <a:cs typeface="Arial"/>
              </a:rPr>
              <a:t>E-Blast</a:t>
            </a:r>
            <a:r>
              <a:rPr sz="2050" spc="10" dirty="0">
                <a:latin typeface="Arial"/>
                <a:cs typeface="Arial"/>
              </a:rPr>
              <a:t> </a:t>
            </a:r>
            <a:r>
              <a:rPr sz="2050" spc="200" dirty="0">
                <a:latin typeface="Arial"/>
                <a:cs typeface="Arial"/>
              </a:rPr>
              <a:t>to</a:t>
            </a:r>
            <a:r>
              <a:rPr sz="2050" spc="10" dirty="0">
                <a:latin typeface="Arial"/>
                <a:cs typeface="Arial"/>
              </a:rPr>
              <a:t> </a:t>
            </a:r>
            <a:r>
              <a:rPr sz="2050" spc="60" dirty="0">
                <a:latin typeface="Arial"/>
                <a:cs typeface="Arial"/>
              </a:rPr>
              <a:t>Members</a:t>
            </a:r>
            <a:r>
              <a:rPr sz="2050" spc="15" dirty="0">
                <a:latin typeface="Arial"/>
                <a:cs typeface="Arial"/>
              </a:rPr>
              <a:t> </a:t>
            </a:r>
            <a:r>
              <a:rPr sz="2050" spc="5" dirty="0">
                <a:latin typeface="Arial"/>
                <a:cs typeface="Arial"/>
              </a:rPr>
              <a:t>Pre</a:t>
            </a:r>
            <a:r>
              <a:rPr sz="2050" spc="10" dirty="0">
                <a:latin typeface="Arial"/>
                <a:cs typeface="Arial"/>
              </a:rPr>
              <a:t> </a:t>
            </a:r>
            <a:r>
              <a:rPr sz="2050" spc="-5" dirty="0">
                <a:latin typeface="Arial"/>
                <a:cs typeface="Arial"/>
              </a:rPr>
              <a:t>&amp;</a:t>
            </a:r>
            <a:r>
              <a:rPr sz="2050" spc="15" dirty="0">
                <a:latin typeface="Arial"/>
                <a:cs typeface="Arial"/>
              </a:rPr>
              <a:t> </a:t>
            </a:r>
            <a:r>
              <a:rPr sz="2050" spc="55" dirty="0">
                <a:latin typeface="Arial"/>
                <a:cs typeface="Arial"/>
              </a:rPr>
              <a:t>Post-Event</a:t>
            </a:r>
            <a:endParaRPr sz="2050" dirty="0">
              <a:latin typeface="Arial"/>
              <a:cs typeface="Arial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1101133" y="9355262"/>
            <a:ext cx="29591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spc="125" dirty="0">
                <a:solidFill>
                  <a:srgbClr val="2E3475"/>
                </a:solidFill>
                <a:latin typeface="Tahoma"/>
                <a:cs typeface="Tahoma"/>
              </a:rPr>
              <a:t>0</a:t>
            </a:r>
            <a:r>
              <a:rPr sz="1800" spc="35" dirty="0">
                <a:solidFill>
                  <a:srgbClr val="2E3475"/>
                </a:solidFill>
                <a:latin typeface="Tahoma"/>
                <a:cs typeface="Tahoma"/>
              </a:rPr>
              <a:t>6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8520658" y="3706762"/>
            <a:ext cx="2785745" cy="3371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50" spc="35" dirty="0">
                <a:latin typeface="Arial"/>
                <a:cs typeface="Arial"/>
              </a:rPr>
              <a:t>Social</a:t>
            </a:r>
            <a:r>
              <a:rPr sz="2050" spc="-10" dirty="0">
                <a:latin typeface="Arial"/>
                <a:cs typeface="Arial"/>
              </a:rPr>
              <a:t> </a:t>
            </a:r>
            <a:r>
              <a:rPr sz="2050" spc="50" dirty="0">
                <a:latin typeface="Arial"/>
                <a:cs typeface="Arial"/>
              </a:rPr>
              <a:t>Media</a:t>
            </a:r>
            <a:r>
              <a:rPr sz="2050" spc="-5" dirty="0">
                <a:latin typeface="Arial"/>
                <a:cs typeface="Arial"/>
              </a:rPr>
              <a:t> </a:t>
            </a:r>
            <a:r>
              <a:rPr sz="2050" spc="70" dirty="0">
                <a:latin typeface="Arial"/>
                <a:cs typeface="Arial"/>
              </a:rPr>
              <a:t>Mentions</a:t>
            </a:r>
            <a:endParaRPr sz="2050">
              <a:latin typeface="Arial"/>
              <a:cs typeface="Arial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7864824" y="4251336"/>
            <a:ext cx="4142740" cy="3371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50" spc="105" dirty="0">
                <a:latin typeface="Arial"/>
                <a:cs typeface="Arial"/>
              </a:rPr>
              <a:t>Complimentary</a:t>
            </a:r>
            <a:r>
              <a:rPr sz="2050" spc="5" dirty="0">
                <a:latin typeface="Arial"/>
                <a:cs typeface="Arial"/>
              </a:rPr>
              <a:t> </a:t>
            </a:r>
            <a:r>
              <a:rPr sz="2050" spc="110" dirty="0">
                <a:latin typeface="Arial"/>
                <a:cs typeface="Arial"/>
              </a:rPr>
              <a:t>Attendance</a:t>
            </a:r>
            <a:r>
              <a:rPr sz="2050" spc="5" dirty="0">
                <a:latin typeface="Arial"/>
                <a:cs typeface="Arial"/>
              </a:rPr>
              <a:t> </a:t>
            </a:r>
            <a:r>
              <a:rPr sz="2050" spc="114" dirty="0">
                <a:latin typeface="Arial"/>
                <a:cs typeface="Arial"/>
              </a:rPr>
              <a:t>for</a:t>
            </a:r>
            <a:r>
              <a:rPr sz="2050" spc="5" dirty="0">
                <a:latin typeface="Arial"/>
                <a:cs typeface="Arial"/>
              </a:rPr>
              <a:t> </a:t>
            </a:r>
            <a:r>
              <a:rPr sz="2050" spc="80" dirty="0">
                <a:latin typeface="Arial"/>
                <a:cs typeface="Arial"/>
              </a:rPr>
              <a:t>8</a:t>
            </a:r>
            <a:endParaRPr sz="2050" dirty="0">
              <a:latin typeface="Arial"/>
              <a:cs typeface="Arial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7955509" y="4867237"/>
            <a:ext cx="3886835" cy="1117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48105" marR="5080" indent="-1336040" algn="ctr">
              <a:lnSpc>
                <a:spcPct val="118900"/>
              </a:lnSpc>
              <a:spcBef>
                <a:spcPts val="100"/>
              </a:spcBef>
            </a:pPr>
            <a:r>
              <a:rPr lang="en-US" sz="2050" spc="30" dirty="0">
                <a:latin typeface="Arial"/>
                <a:cs typeface="Arial"/>
              </a:rPr>
              <a:t>Conference Bag Inserts</a:t>
            </a:r>
          </a:p>
          <a:p>
            <a:pPr marL="1348105" marR="5080" indent="-1336040">
              <a:lnSpc>
                <a:spcPct val="118900"/>
              </a:lnSpc>
              <a:spcBef>
                <a:spcPts val="100"/>
              </a:spcBef>
            </a:pPr>
            <a:r>
              <a:rPr sz="2050" spc="30" dirty="0">
                <a:latin typeface="Arial"/>
                <a:cs typeface="Arial"/>
              </a:rPr>
              <a:t>Raffle</a:t>
            </a:r>
            <a:r>
              <a:rPr sz="2050" dirty="0">
                <a:latin typeface="Arial"/>
                <a:cs typeface="Arial"/>
              </a:rPr>
              <a:t> </a:t>
            </a:r>
            <a:r>
              <a:rPr sz="2050" spc="200" dirty="0">
                <a:latin typeface="Arial"/>
                <a:cs typeface="Arial"/>
              </a:rPr>
              <a:t>to</a:t>
            </a:r>
            <a:r>
              <a:rPr sz="2050" spc="5" dirty="0">
                <a:latin typeface="Arial"/>
                <a:cs typeface="Arial"/>
              </a:rPr>
              <a:t> </a:t>
            </a:r>
            <a:r>
              <a:rPr sz="2050" spc="125" dirty="0">
                <a:latin typeface="Arial"/>
                <a:cs typeface="Arial"/>
              </a:rPr>
              <a:t>collect</a:t>
            </a:r>
            <a:r>
              <a:rPr sz="2050" dirty="0">
                <a:latin typeface="Arial"/>
                <a:cs typeface="Arial"/>
              </a:rPr>
              <a:t> </a:t>
            </a:r>
            <a:r>
              <a:rPr sz="2050" spc="30" dirty="0">
                <a:latin typeface="Arial"/>
                <a:cs typeface="Arial"/>
              </a:rPr>
              <a:t>business</a:t>
            </a:r>
            <a:r>
              <a:rPr sz="2050" spc="5" dirty="0">
                <a:latin typeface="Arial"/>
                <a:cs typeface="Arial"/>
              </a:rPr>
              <a:t> </a:t>
            </a:r>
            <a:r>
              <a:rPr sz="2050" spc="65" dirty="0">
                <a:latin typeface="Arial"/>
                <a:cs typeface="Arial"/>
              </a:rPr>
              <a:t>cards </a:t>
            </a:r>
            <a:r>
              <a:rPr sz="2050" spc="-555" dirty="0">
                <a:latin typeface="Arial"/>
                <a:cs typeface="Arial"/>
              </a:rPr>
              <a:t> </a:t>
            </a:r>
            <a:r>
              <a:rPr sz="2050" spc="95" dirty="0">
                <a:latin typeface="Arial"/>
                <a:cs typeface="Arial"/>
              </a:rPr>
              <a:t>(Optional)</a:t>
            </a:r>
            <a:endParaRPr sz="2050" dirty="0">
              <a:latin typeface="Arial"/>
              <a:cs typeface="Arial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7872496" y="6533881"/>
            <a:ext cx="4210239" cy="7296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34695" marR="5080" indent="-722630">
              <a:lnSpc>
                <a:spcPct val="118900"/>
              </a:lnSpc>
              <a:spcBef>
                <a:spcPts val="100"/>
              </a:spcBef>
            </a:pPr>
            <a:r>
              <a:rPr sz="2050" spc="100" dirty="0">
                <a:latin typeface="Arial"/>
                <a:cs typeface="Arial"/>
              </a:rPr>
              <a:t>Dedicated</a:t>
            </a:r>
            <a:r>
              <a:rPr sz="2050" spc="10" dirty="0">
                <a:latin typeface="Arial"/>
                <a:cs typeface="Arial"/>
              </a:rPr>
              <a:t> </a:t>
            </a:r>
            <a:r>
              <a:rPr sz="2050" spc="30" dirty="0">
                <a:latin typeface="Arial"/>
                <a:cs typeface="Arial"/>
              </a:rPr>
              <a:t>Post-Even</a:t>
            </a:r>
            <a:r>
              <a:rPr lang="en-US" sz="2050" spc="30" dirty="0">
                <a:latin typeface="Arial"/>
                <a:cs typeface="Arial"/>
              </a:rPr>
              <a:t>t</a:t>
            </a:r>
            <a:r>
              <a:rPr sz="2050" spc="10" dirty="0">
                <a:latin typeface="Arial"/>
                <a:cs typeface="Arial"/>
              </a:rPr>
              <a:t> </a:t>
            </a:r>
            <a:r>
              <a:rPr sz="2050" spc="35" dirty="0">
                <a:latin typeface="Arial"/>
                <a:cs typeface="Arial"/>
              </a:rPr>
              <a:t>Thank</a:t>
            </a:r>
            <a:r>
              <a:rPr sz="2050" spc="15" dirty="0">
                <a:latin typeface="Arial"/>
                <a:cs typeface="Arial"/>
              </a:rPr>
              <a:t> </a:t>
            </a:r>
            <a:r>
              <a:rPr sz="2050" spc="40" dirty="0">
                <a:latin typeface="Arial"/>
                <a:cs typeface="Arial"/>
              </a:rPr>
              <a:t>You </a:t>
            </a:r>
            <a:r>
              <a:rPr sz="2050" spc="-555" dirty="0">
                <a:latin typeface="Arial"/>
                <a:cs typeface="Arial"/>
              </a:rPr>
              <a:t> </a:t>
            </a:r>
            <a:r>
              <a:rPr sz="2050" spc="70" dirty="0">
                <a:latin typeface="Arial"/>
                <a:cs typeface="Arial"/>
              </a:rPr>
              <a:t>(sent</a:t>
            </a:r>
            <a:r>
              <a:rPr sz="2050" spc="10" dirty="0">
                <a:latin typeface="Arial"/>
                <a:cs typeface="Arial"/>
              </a:rPr>
              <a:t> </a:t>
            </a:r>
            <a:r>
              <a:rPr sz="2050" spc="120" dirty="0">
                <a:latin typeface="Arial"/>
                <a:cs typeface="Arial"/>
              </a:rPr>
              <a:t>from</a:t>
            </a:r>
            <a:r>
              <a:rPr sz="2050" spc="10" dirty="0">
                <a:latin typeface="Arial"/>
                <a:cs typeface="Arial"/>
              </a:rPr>
              <a:t> </a:t>
            </a:r>
            <a:r>
              <a:rPr lang="en-US" sz="2050" spc="10" dirty="0">
                <a:latin typeface="Arial"/>
                <a:cs typeface="Arial"/>
              </a:rPr>
              <a:t>S</a:t>
            </a:r>
            <a:r>
              <a:rPr sz="2050" spc="-75" dirty="0">
                <a:latin typeface="Arial"/>
                <a:cs typeface="Arial"/>
              </a:rPr>
              <a:t>HR</a:t>
            </a:r>
            <a:r>
              <a:rPr lang="en-US" sz="2050" spc="-75" dirty="0">
                <a:latin typeface="Arial"/>
                <a:cs typeface="Arial"/>
              </a:rPr>
              <a:t>M</a:t>
            </a:r>
            <a:r>
              <a:rPr sz="2050" spc="10" dirty="0">
                <a:latin typeface="Arial"/>
                <a:cs typeface="Arial"/>
              </a:rPr>
              <a:t> </a:t>
            </a:r>
            <a:r>
              <a:rPr sz="2050" spc="50" dirty="0">
                <a:latin typeface="Arial"/>
                <a:cs typeface="Arial"/>
              </a:rPr>
              <a:t>Miami)</a:t>
            </a:r>
            <a:endParaRPr sz="2050" dirty="0">
              <a:latin typeface="Arial"/>
              <a:cs typeface="Arial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7789500" y="7555132"/>
            <a:ext cx="4293235" cy="7296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82270">
              <a:lnSpc>
                <a:spcPct val="118900"/>
              </a:lnSpc>
              <a:spcBef>
                <a:spcPts val="100"/>
              </a:spcBef>
            </a:pPr>
            <a:r>
              <a:rPr sz="2050" spc="5" dirty="0">
                <a:latin typeface="Arial"/>
                <a:cs typeface="Arial"/>
              </a:rPr>
              <a:t>1-Year </a:t>
            </a:r>
            <a:r>
              <a:rPr sz="2050" spc="50" dirty="0">
                <a:latin typeface="Arial"/>
                <a:cs typeface="Arial"/>
              </a:rPr>
              <a:t>Sponsor </a:t>
            </a:r>
            <a:r>
              <a:rPr sz="2050" spc="100" dirty="0">
                <a:latin typeface="Arial"/>
                <a:cs typeface="Arial"/>
              </a:rPr>
              <a:t>on </a:t>
            </a:r>
            <a:r>
              <a:rPr lang="en-US" sz="2050" spc="100" dirty="0">
                <a:latin typeface="Arial"/>
                <a:cs typeface="Arial"/>
              </a:rPr>
              <a:t>S</a:t>
            </a:r>
            <a:r>
              <a:rPr sz="2050" spc="-75" dirty="0">
                <a:latin typeface="Arial"/>
                <a:cs typeface="Arial"/>
              </a:rPr>
              <a:t>HR</a:t>
            </a:r>
            <a:r>
              <a:rPr lang="en-US" sz="2050" spc="-75" dirty="0">
                <a:latin typeface="Arial"/>
                <a:cs typeface="Arial"/>
              </a:rPr>
              <a:t>M</a:t>
            </a:r>
            <a:r>
              <a:rPr sz="2050" spc="-75" dirty="0">
                <a:latin typeface="Arial"/>
                <a:cs typeface="Arial"/>
              </a:rPr>
              <a:t> </a:t>
            </a:r>
            <a:r>
              <a:rPr sz="2050" spc="50" dirty="0">
                <a:latin typeface="Arial"/>
                <a:cs typeface="Arial"/>
              </a:rPr>
              <a:t>Miami </a:t>
            </a:r>
            <a:r>
              <a:rPr sz="2050" spc="55" dirty="0">
                <a:latin typeface="Arial"/>
                <a:cs typeface="Arial"/>
              </a:rPr>
              <a:t> </a:t>
            </a:r>
            <a:r>
              <a:rPr sz="2050" spc="120" dirty="0">
                <a:latin typeface="Arial"/>
                <a:cs typeface="Arial"/>
              </a:rPr>
              <a:t>Website</a:t>
            </a:r>
            <a:r>
              <a:rPr sz="2050" spc="5" dirty="0">
                <a:latin typeface="Arial"/>
                <a:cs typeface="Arial"/>
              </a:rPr>
              <a:t> </a:t>
            </a:r>
            <a:r>
              <a:rPr sz="2050" spc="-5" dirty="0">
                <a:latin typeface="Arial"/>
                <a:cs typeface="Arial"/>
              </a:rPr>
              <a:t>&amp;</a:t>
            </a:r>
            <a:r>
              <a:rPr sz="2050" spc="5" dirty="0">
                <a:latin typeface="Arial"/>
                <a:cs typeface="Arial"/>
              </a:rPr>
              <a:t> </a:t>
            </a:r>
            <a:r>
              <a:rPr sz="2050" spc="35" dirty="0">
                <a:latin typeface="Arial"/>
                <a:cs typeface="Arial"/>
              </a:rPr>
              <a:t>Social</a:t>
            </a:r>
            <a:r>
              <a:rPr sz="2050" spc="5" dirty="0">
                <a:latin typeface="Arial"/>
                <a:cs typeface="Arial"/>
              </a:rPr>
              <a:t> </a:t>
            </a:r>
            <a:r>
              <a:rPr sz="2050" spc="50" dirty="0">
                <a:latin typeface="Arial"/>
                <a:cs typeface="Arial"/>
              </a:rPr>
              <a:t>Media</a:t>
            </a:r>
            <a:r>
              <a:rPr sz="2050" spc="5" dirty="0">
                <a:latin typeface="Arial"/>
                <a:cs typeface="Arial"/>
              </a:rPr>
              <a:t> </a:t>
            </a:r>
            <a:r>
              <a:rPr sz="2050" spc="80" dirty="0">
                <a:latin typeface="Arial"/>
                <a:cs typeface="Arial"/>
              </a:rPr>
              <a:t>Shoutouts</a:t>
            </a:r>
            <a:endParaRPr sz="2050" dirty="0">
              <a:latin typeface="Arial"/>
              <a:cs typeface="Arial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8366358" y="8519941"/>
            <a:ext cx="3065145" cy="3371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50" spc="50" dirty="0">
                <a:latin typeface="Arial"/>
                <a:cs typeface="Arial"/>
              </a:rPr>
              <a:t>Sponsor</a:t>
            </a:r>
            <a:r>
              <a:rPr sz="2050" spc="-5" dirty="0">
                <a:latin typeface="Arial"/>
                <a:cs typeface="Arial"/>
              </a:rPr>
              <a:t> </a:t>
            </a:r>
            <a:r>
              <a:rPr sz="2050" spc="70" dirty="0">
                <a:latin typeface="Arial"/>
                <a:cs typeface="Arial"/>
              </a:rPr>
              <a:t>Branded</a:t>
            </a:r>
            <a:r>
              <a:rPr sz="2050" spc="-5" dirty="0">
                <a:latin typeface="Arial"/>
                <a:cs typeface="Arial"/>
              </a:rPr>
              <a:t> </a:t>
            </a:r>
            <a:r>
              <a:rPr sz="2050" spc="15" dirty="0">
                <a:latin typeface="Arial"/>
                <a:cs typeface="Arial"/>
              </a:rPr>
              <a:t>Breaks</a:t>
            </a:r>
            <a:endParaRPr sz="2050">
              <a:latin typeface="Arial"/>
              <a:cs typeface="Arial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7776602" y="9101263"/>
            <a:ext cx="4319270" cy="3371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50" spc="95" dirty="0">
                <a:latin typeface="Arial"/>
                <a:cs typeface="Arial"/>
              </a:rPr>
              <a:t>Company</a:t>
            </a:r>
            <a:r>
              <a:rPr sz="2050" spc="-20" dirty="0">
                <a:latin typeface="Arial"/>
                <a:cs typeface="Arial"/>
              </a:rPr>
              <a:t> </a:t>
            </a:r>
            <a:r>
              <a:rPr sz="2050" spc="95" dirty="0">
                <a:latin typeface="Arial"/>
                <a:cs typeface="Arial"/>
              </a:rPr>
              <a:t>Announcement</a:t>
            </a:r>
            <a:r>
              <a:rPr sz="2050" spc="-20" dirty="0">
                <a:latin typeface="Arial"/>
                <a:cs typeface="Arial"/>
              </a:rPr>
              <a:t> </a:t>
            </a:r>
            <a:r>
              <a:rPr sz="2050" spc="-10" dirty="0">
                <a:latin typeface="Arial"/>
                <a:cs typeface="Arial"/>
              </a:rPr>
              <a:t>(5-MINS)</a:t>
            </a:r>
            <a:endParaRPr sz="2050">
              <a:latin typeface="Arial"/>
              <a:cs typeface="Arial"/>
            </a:endParaRPr>
          </a:p>
        </p:txBody>
      </p:sp>
      <p:sp>
        <p:nvSpPr>
          <p:cNvPr id="66" name="object 2">
            <a:extLst>
              <a:ext uri="{FF2B5EF4-FFF2-40B4-BE49-F238E27FC236}">
                <a16:creationId xmlns:a16="http://schemas.microsoft.com/office/drawing/2014/main" id="{3CE376AD-6982-75A4-54A5-469A5DC19CBB}"/>
              </a:ext>
            </a:extLst>
          </p:cNvPr>
          <p:cNvSpPr txBox="1"/>
          <p:nvPr/>
        </p:nvSpPr>
        <p:spPr>
          <a:xfrm rot="20034672">
            <a:off x="-46550" y="1432042"/>
            <a:ext cx="6223398" cy="156004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19400"/>
              </a:lnSpc>
              <a:spcBef>
                <a:spcPts val="100"/>
              </a:spcBef>
            </a:pPr>
            <a:r>
              <a:rPr sz="8800" spc="170" dirty="0">
                <a:solidFill>
                  <a:srgbClr val="0070C0"/>
                </a:solidFill>
                <a:latin typeface="Brush Script MT" panose="03060802040406070304" pitchFamily="66" charset="0"/>
                <a:cs typeface="Arial"/>
              </a:rPr>
              <a:t>Annual</a:t>
            </a:r>
            <a:endParaRPr sz="6750" dirty="0">
              <a:solidFill>
                <a:srgbClr val="0070C0"/>
              </a:solidFill>
              <a:latin typeface="Arial"/>
              <a:cs typeface="Arial"/>
            </a:endParaRPr>
          </a:p>
        </p:txBody>
      </p:sp>
      <p:sp>
        <p:nvSpPr>
          <p:cNvPr id="72" name="object 2">
            <a:extLst>
              <a:ext uri="{FF2B5EF4-FFF2-40B4-BE49-F238E27FC236}">
                <a16:creationId xmlns:a16="http://schemas.microsoft.com/office/drawing/2014/main" id="{67BC3660-8F33-8296-BA81-56361C6FC92B}"/>
              </a:ext>
            </a:extLst>
          </p:cNvPr>
          <p:cNvSpPr txBox="1"/>
          <p:nvPr/>
        </p:nvSpPr>
        <p:spPr>
          <a:xfrm>
            <a:off x="798393" y="3609352"/>
            <a:ext cx="4827905" cy="11369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19400"/>
              </a:lnSpc>
              <a:spcBef>
                <a:spcPts val="100"/>
              </a:spcBef>
            </a:pPr>
            <a:r>
              <a:rPr sz="6750" spc="105" dirty="0">
                <a:solidFill>
                  <a:srgbClr val="0070C0"/>
                </a:solidFill>
                <a:latin typeface="Arial"/>
                <a:cs typeface="Arial"/>
              </a:rPr>
              <a:t>C</a:t>
            </a:r>
            <a:r>
              <a:rPr sz="6750" spc="475" dirty="0">
                <a:solidFill>
                  <a:srgbClr val="0070C0"/>
                </a:solidFill>
                <a:latin typeface="Arial"/>
                <a:cs typeface="Arial"/>
              </a:rPr>
              <a:t>o</a:t>
            </a:r>
            <a:r>
              <a:rPr sz="6750" spc="240" dirty="0">
                <a:solidFill>
                  <a:srgbClr val="0070C0"/>
                </a:solidFill>
                <a:latin typeface="Arial"/>
                <a:cs typeface="Arial"/>
              </a:rPr>
              <a:t>n</a:t>
            </a:r>
            <a:r>
              <a:rPr sz="6750" spc="360" dirty="0">
                <a:solidFill>
                  <a:srgbClr val="0070C0"/>
                </a:solidFill>
                <a:latin typeface="Arial"/>
                <a:cs typeface="Arial"/>
              </a:rPr>
              <a:t>f</a:t>
            </a:r>
            <a:r>
              <a:rPr sz="6750" spc="204" dirty="0">
                <a:solidFill>
                  <a:srgbClr val="0070C0"/>
                </a:solidFill>
                <a:latin typeface="Arial"/>
                <a:cs typeface="Arial"/>
              </a:rPr>
              <a:t>e</a:t>
            </a:r>
            <a:r>
              <a:rPr sz="6750" spc="355" dirty="0">
                <a:solidFill>
                  <a:srgbClr val="0070C0"/>
                </a:solidFill>
                <a:latin typeface="Arial"/>
                <a:cs typeface="Arial"/>
              </a:rPr>
              <a:t>r</a:t>
            </a:r>
            <a:r>
              <a:rPr sz="6750" spc="204" dirty="0">
                <a:solidFill>
                  <a:srgbClr val="0070C0"/>
                </a:solidFill>
                <a:latin typeface="Arial"/>
                <a:cs typeface="Arial"/>
              </a:rPr>
              <a:t>e</a:t>
            </a:r>
            <a:r>
              <a:rPr sz="6750" spc="240" dirty="0">
                <a:solidFill>
                  <a:srgbClr val="0070C0"/>
                </a:solidFill>
                <a:latin typeface="Arial"/>
                <a:cs typeface="Arial"/>
              </a:rPr>
              <a:t>n</a:t>
            </a:r>
            <a:r>
              <a:rPr sz="6750" spc="459" dirty="0">
                <a:solidFill>
                  <a:srgbClr val="0070C0"/>
                </a:solidFill>
                <a:latin typeface="Arial"/>
                <a:cs typeface="Arial"/>
              </a:rPr>
              <a:t>c</a:t>
            </a:r>
            <a:r>
              <a:rPr sz="6750" spc="210" dirty="0">
                <a:solidFill>
                  <a:srgbClr val="0070C0"/>
                </a:solidFill>
                <a:latin typeface="Arial"/>
                <a:cs typeface="Arial"/>
              </a:rPr>
              <a:t>e</a:t>
            </a:r>
            <a:endParaRPr sz="6750" dirty="0">
              <a:solidFill>
                <a:srgbClr val="0070C0"/>
              </a:solidFill>
              <a:latin typeface="Arial"/>
              <a:cs typeface="Arial"/>
            </a:endParaRPr>
          </a:p>
        </p:txBody>
      </p:sp>
      <p:pic>
        <p:nvPicPr>
          <p:cNvPr id="2050" name="Picture 2" descr="Title Sponsor — Tri-City Youth Choir">
            <a:extLst>
              <a:ext uri="{FF2B5EF4-FFF2-40B4-BE49-F238E27FC236}">
                <a16:creationId xmlns:a16="http://schemas.microsoft.com/office/drawing/2014/main" id="{E55AC604-8CA6-CD07-F50C-36A59297E7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6676" y="2297396"/>
            <a:ext cx="5349814" cy="5349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321022" y="1339710"/>
            <a:ext cx="1751964" cy="1751964"/>
            <a:chOff x="7224717" y="825812"/>
            <a:chExt cx="1751964" cy="1751964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24717" y="825812"/>
              <a:ext cx="1751630" cy="175163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25787" y="1127771"/>
              <a:ext cx="1149489" cy="114771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657974" y="1248466"/>
              <a:ext cx="885115" cy="841814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11141337" y="1352981"/>
            <a:ext cx="1779270" cy="1765300"/>
            <a:chOff x="11163166" y="832735"/>
            <a:chExt cx="1779270" cy="1765300"/>
          </a:xfrm>
        </p:grpSpPr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163166" y="832735"/>
              <a:ext cx="1779075" cy="176529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385187" y="1050350"/>
              <a:ext cx="1335063" cy="133592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711568" y="1351455"/>
              <a:ext cx="671910" cy="47784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2066658" y="1942955"/>
              <a:ext cx="245668" cy="12657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722938" y="1368287"/>
              <a:ext cx="654220" cy="68660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2022521" y="1049611"/>
              <a:ext cx="696314" cy="68940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1387041" y="1093077"/>
              <a:ext cx="482092" cy="1269328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2718119" y="1736568"/>
              <a:ext cx="635" cy="13335"/>
            </a:xfrm>
            <a:custGeom>
              <a:avLst/>
              <a:gdLst/>
              <a:ahLst/>
              <a:cxnLst/>
              <a:rect l="l" t="t" r="r" b="b"/>
              <a:pathLst>
                <a:path w="634" h="13335">
                  <a:moveTo>
                    <a:pt x="45" y="12847"/>
                  </a:moveTo>
                  <a:lnTo>
                    <a:pt x="218" y="8540"/>
                  </a:lnTo>
                  <a:lnTo>
                    <a:pt x="408" y="4292"/>
                  </a:lnTo>
                  <a:lnTo>
                    <a:pt x="540" y="0"/>
                  </a:lnTo>
                  <a:lnTo>
                    <a:pt x="424" y="4292"/>
                  </a:lnTo>
                  <a:lnTo>
                    <a:pt x="248" y="8584"/>
                  </a:lnTo>
                  <a:lnTo>
                    <a:pt x="45" y="12847"/>
                  </a:lnTo>
                  <a:close/>
                </a:path>
                <a:path w="634" h="13335">
                  <a:moveTo>
                    <a:pt x="44" y="12862"/>
                  </a:moveTo>
                  <a:close/>
                </a:path>
              </a:pathLst>
            </a:custGeom>
            <a:solidFill>
              <a:srgbClr val="E6E8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1615107" y="1948316"/>
              <a:ext cx="1062816" cy="44046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2489937" y="1579757"/>
              <a:ext cx="228971" cy="641191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11749385" y="2314444"/>
              <a:ext cx="299720" cy="73025"/>
            </a:xfrm>
            <a:custGeom>
              <a:avLst/>
              <a:gdLst/>
              <a:ahLst/>
              <a:cxnLst/>
              <a:rect l="l" t="t" r="r" b="b"/>
              <a:pathLst>
                <a:path w="299720" h="73025">
                  <a:moveTo>
                    <a:pt x="299189" y="72882"/>
                  </a:moveTo>
                  <a:lnTo>
                    <a:pt x="249792" y="71018"/>
                  </a:lnTo>
                  <a:lnTo>
                    <a:pt x="204127" y="65937"/>
                  </a:lnTo>
                  <a:lnTo>
                    <a:pt x="147388" y="55119"/>
                  </a:lnTo>
                  <a:lnTo>
                    <a:pt x="88993" y="38171"/>
                  </a:lnTo>
                  <a:lnTo>
                    <a:pt x="29045" y="14167"/>
                  </a:lnTo>
                  <a:lnTo>
                    <a:pt x="0" y="0"/>
                  </a:lnTo>
                  <a:lnTo>
                    <a:pt x="50463" y="23004"/>
                  </a:lnTo>
                  <a:lnTo>
                    <a:pt x="101861" y="41491"/>
                  </a:lnTo>
                  <a:lnTo>
                    <a:pt x="153950" y="55534"/>
                  </a:lnTo>
                  <a:lnTo>
                    <a:pt x="206486" y="65206"/>
                  </a:lnTo>
                  <a:lnTo>
                    <a:pt x="259227" y="70582"/>
                  </a:lnTo>
                  <a:lnTo>
                    <a:pt x="298765" y="72706"/>
                  </a:lnTo>
                  <a:lnTo>
                    <a:pt x="299189" y="72882"/>
                  </a:lnTo>
                  <a:close/>
                </a:path>
              </a:pathLst>
            </a:custGeom>
            <a:solidFill>
              <a:srgbClr val="D5D6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1566957" y="2175198"/>
              <a:ext cx="441641" cy="209827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12678231" y="1725391"/>
              <a:ext cx="240665" cy="394970"/>
            </a:xfrm>
            <a:custGeom>
              <a:avLst/>
              <a:gdLst/>
              <a:ahLst/>
              <a:cxnLst/>
              <a:rect l="l" t="t" r="r" b="b"/>
              <a:pathLst>
                <a:path w="240665" h="394969">
                  <a:moveTo>
                    <a:pt x="170619" y="394738"/>
                  </a:moveTo>
                  <a:lnTo>
                    <a:pt x="0" y="223497"/>
                  </a:lnTo>
                  <a:lnTo>
                    <a:pt x="14733" y="179385"/>
                  </a:lnTo>
                  <a:lnTo>
                    <a:pt x="26250" y="134832"/>
                  </a:lnTo>
                  <a:lnTo>
                    <a:pt x="34595" y="89979"/>
                  </a:lnTo>
                  <a:lnTo>
                    <a:pt x="39817" y="44983"/>
                  </a:lnTo>
                  <a:lnTo>
                    <a:pt x="41962" y="0"/>
                  </a:lnTo>
                  <a:lnTo>
                    <a:pt x="240662" y="199471"/>
                  </a:lnTo>
                  <a:lnTo>
                    <a:pt x="227296" y="250406"/>
                  </a:lnTo>
                  <a:lnTo>
                    <a:pt x="211092" y="299983"/>
                  </a:lnTo>
                  <a:lnTo>
                    <a:pt x="192162" y="348121"/>
                  </a:lnTo>
                  <a:lnTo>
                    <a:pt x="170619" y="394738"/>
                  </a:lnTo>
                  <a:close/>
                </a:path>
              </a:pathLst>
            </a:custGeom>
            <a:solidFill>
              <a:srgbClr val="CFD5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2677924" y="1724936"/>
              <a:ext cx="42268" cy="223936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1652646" y="849055"/>
              <a:ext cx="1050133" cy="1114467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2036372" y="1325994"/>
              <a:ext cx="414179" cy="369452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1798796" y="1049713"/>
              <a:ext cx="255850" cy="81775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2653711" y="1725112"/>
              <a:ext cx="65226" cy="246306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1185202" y="1179144"/>
              <a:ext cx="1404421" cy="1409719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1987011" y="2263624"/>
              <a:ext cx="440852" cy="125153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12048159" y="2387154"/>
              <a:ext cx="8890" cy="635"/>
            </a:xfrm>
            <a:custGeom>
              <a:avLst/>
              <a:gdLst/>
              <a:ahLst/>
              <a:cxnLst/>
              <a:rect l="l" t="t" r="r" b="b"/>
              <a:pathLst>
                <a:path w="8890" h="635">
                  <a:moveTo>
                    <a:pt x="6194" y="172"/>
                  </a:moveTo>
                  <a:lnTo>
                    <a:pt x="415" y="172"/>
                  </a:lnTo>
                  <a:lnTo>
                    <a:pt x="0" y="0"/>
                  </a:lnTo>
                  <a:lnTo>
                    <a:pt x="2809" y="69"/>
                  </a:lnTo>
                  <a:lnTo>
                    <a:pt x="8413" y="143"/>
                  </a:lnTo>
                  <a:lnTo>
                    <a:pt x="6194" y="172"/>
                  </a:lnTo>
                  <a:close/>
                </a:path>
              </a:pathLst>
            </a:custGeom>
            <a:solidFill>
              <a:srgbClr val="D9DB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8" name="object 28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5231286" y="1325995"/>
            <a:ext cx="1620532" cy="1716666"/>
          </a:xfrm>
          <a:prstGeom prst="rect">
            <a:avLst/>
          </a:prstGeom>
        </p:spPr>
      </p:pic>
      <p:sp>
        <p:nvSpPr>
          <p:cNvPr id="29" name="object 29"/>
          <p:cNvSpPr txBox="1"/>
          <p:nvPr/>
        </p:nvSpPr>
        <p:spPr>
          <a:xfrm>
            <a:off x="183898" y="4030429"/>
            <a:ext cx="5638478" cy="523354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5275" marR="5080" indent="-283210" algn="ctr">
              <a:lnSpc>
                <a:spcPct val="119400"/>
              </a:lnSpc>
              <a:spcBef>
                <a:spcPts val="100"/>
              </a:spcBef>
            </a:pPr>
            <a:r>
              <a:rPr sz="8800" spc="-114" dirty="0">
                <a:latin typeface="Brush Script MT" panose="03060802040406070304" pitchFamily="66" charset="0"/>
                <a:cs typeface="Arial"/>
              </a:rPr>
              <a:t>M</a:t>
            </a:r>
            <a:r>
              <a:rPr sz="8800" spc="475" dirty="0">
                <a:latin typeface="Brush Script MT" panose="03060802040406070304" pitchFamily="66" charset="0"/>
                <a:cs typeface="Arial"/>
              </a:rPr>
              <a:t>o</a:t>
            </a:r>
            <a:r>
              <a:rPr sz="8800" spc="240" dirty="0">
                <a:latin typeface="Brush Script MT" panose="03060802040406070304" pitchFamily="66" charset="0"/>
                <a:cs typeface="Arial"/>
              </a:rPr>
              <a:t>n</a:t>
            </a:r>
            <a:r>
              <a:rPr sz="8800" spc="885" dirty="0">
                <a:latin typeface="Brush Script MT" panose="03060802040406070304" pitchFamily="66" charset="0"/>
                <a:cs typeface="Arial"/>
              </a:rPr>
              <a:t>t</a:t>
            </a:r>
            <a:r>
              <a:rPr sz="8800" spc="240" dirty="0">
                <a:latin typeface="Brush Script MT" panose="03060802040406070304" pitchFamily="66" charset="0"/>
                <a:cs typeface="Arial"/>
              </a:rPr>
              <a:t>h</a:t>
            </a:r>
            <a:r>
              <a:rPr sz="8800" spc="280" dirty="0">
                <a:latin typeface="Brush Script MT" panose="03060802040406070304" pitchFamily="66" charset="0"/>
                <a:cs typeface="Arial"/>
              </a:rPr>
              <a:t>l</a:t>
            </a:r>
            <a:r>
              <a:rPr sz="8800" spc="310" dirty="0">
                <a:latin typeface="Brush Script MT" panose="03060802040406070304" pitchFamily="66" charset="0"/>
                <a:cs typeface="Arial"/>
              </a:rPr>
              <a:t>y</a:t>
            </a:r>
            <a:r>
              <a:rPr sz="8800" spc="310" dirty="0">
                <a:solidFill>
                  <a:srgbClr val="EB6F37"/>
                </a:solidFill>
                <a:latin typeface="Brush Script MT" panose="03060802040406070304" pitchFamily="66" charset="0"/>
                <a:cs typeface="Arial"/>
              </a:rPr>
              <a:t> </a:t>
            </a:r>
            <a:r>
              <a:rPr sz="6750" spc="310" dirty="0">
                <a:solidFill>
                  <a:srgbClr val="EB6F37"/>
                </a:solidFill>
                <a:latin typeface="Arial"/>
                <a:cs typeface="Arial"/>
              </a:rPr>
              <a:t> </a:t>
            </a:r>
            <a:r>
              <a:rPr lang="en-US" sz="6750" spc="310" dirty="0">
                <a:solidFill>
                  <a:srgbClr val="0070C0"/>
                </a:solidFill>
                <a:latin typeface="Arial"/>
                <a:cs typeface="Arial"/>
              </a:rPr>
              <a:t>Membership</a:t>
            </a:r>
            <a:r>
              <a:rPr lang="en-US" sz="6750" spc="310" dirty="0">
                <a:solidFill>
                  <a:srgbClr val="EB6F37"/>
                </a:solidFill>
                <a:latin typeface="Arial"/>
                <a:cs typeface="Arial"/>
              </a:rPr>
              <a:t> </a:t>
            </a:r>
            <a:r>
              <a:rPr lang="en-US" sz="6750" spc="310" dirty="0">
                <a:latin typeface="Arial"/>
                <a:cs typeface="Arial"/>
              </a:rPr>
              <a:t>Meetings</a:t>
            </a:r>
          </a:p>
          <a:p>
            <a:pPr marL="295275" marR="5080" indent="-283210" algn="ctr">
              <a:lnSpc>
                <a:spcPct val="119400"/>
              </a:lnSpc>
              <a:spcBef>
                <a:spcPts val="100"/>
              </a:spcBef>
            </a:pPr>
            <a:endParaRPr sz="6750" dirty="0">
              <a:latin typeface="Arial"/>
              <a:cs typeface="Arial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6440802" y="3889095"/>
            <a:ext cx="3383915" cy="121666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R="6985" algn="ctr">
              <a:lnSpc>
                <a:spcPct val="100000"/>
              </a:lnSpc>
              <a:spcBef>
                <a:spcPts val="135"/>
              </a:spcBef>
            </a:pPr>
            <a:r>
              <a:rPr sz="3950" spc="265" dirty="0">
                <a:solidFill>
                  <a:srgbClr val="2E3475"/>
                </a:solidFill>
                <a:latin typeface="Arial"/>
                <a:cs typeface="Arial"/>
              </a:rPr>
              <a:t>$</a:t>
            </a:r>
            <a:r>
              <a:rPr lang="en-US" sz="3950" spc="265" dirty="0">
                <a:solidFill>
                  <a:srgbClr val="2E3475"/>
                </a:solidFill>
                <a:latin typeface="Arial"/>
                <a:cs typeface="Arial"/>
              </a:rPr>
              <a:t>80</a:t>
            </a:r>
            <a:r>
              <a:rPr sz="3950" spc="265" dirty="0">
                <a:solidFill>
                  <a:srgbClr val="2E3475"/>
                </a:solidFill>
                <a:latin typeface="Arial"/>
                <a:cs typeface="Arial"/>
              </a:rPr>
              <a:t>0</a:t>
            </a:r>
            <a:endParaRPr sz="395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740"/>
              </a:spcBef>
            </a:pPr>
            <a:r>
              <a:rPr sz="1550" spc="55" dirty="0">
                <a:latin typeface="Arial"/>
                <a:cs typeface="Arial"/>
              </a:rPr>
              <a:t>Program</a:t>
            </a:r>
            <a:r>
              <a:rPr sz="1550" spc="10" dirty="0">
                <a:latin typeface="Arial"/>
                <a:cs typeface="Arial"/>
              </a:rPr>
              <a:t> </a:t>
            </a:r>
            <a:r>
              <a:rPr sz="1550" spc="70" dirty="0">
                <a:latin typeface="Arial"/>
                <a:cs typeface="Arial"/>
              </a:rPr>
              <a:t>Announcement</a:t>
            </a:r>
            <a:r>
              <a:rPr sz="1550" spc="15" dirty="0">
                <a:latin typeface="Arial"/>
                <a:cs typeface="Arial"/>
              </a:rPr>
              <a:t> </a:t>
            </a:r>
            <a:r>
              <a:rPr sz="1550" dirty="0">
                <a:latin typeface="Arial"/>
                <a:cs typeface="Arial"/>
              </a:rPr>
              <a:t>&amp;</a:t>
            </a:r>
            <a:r>
              <a:rPr sz="1550" spc="15" dirty="0">
                <a:latin typeface="Arial"/>
                <a:cs typeface="Arial"/>
              </a:rPr>
              <a:t> </a:t>
            </a:r>
            <a:r>
              <a:rPr sz="1550" spc="95" dirty="0">
                <a:latin typeface="Arial"/>
                <a:cs typeface="Arial"/>
              </a:rPr>
              <a:t>Website</a:t>
            </a:r>
            <a:endParaRPr sz="1550" dirty="0">
              <a:latin typeface="Arial"/>
              <a:cs typeface="Arial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10508120" y="3836777"/>
            <a:ext cx="3383915" cy="119062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930910">
              <a:lnSpc>
                <a:spcPct val="100000"/>
              </a:lnSpc>
              <a:spcBef>
                <a:spcPts val="135"/>
              </a:spcBef>
            </a:pPr>
            <a:r>
              <a:rPr sz="3950" spc="125" dirty="0">
                <a:solidFill>
                  <a:srgbClr val="2E3475"/>
                </a:solidFill>
                <a:latin typeface="Arial"/>
                <a:cs typeface="Arial"/>
              </a:rPr>
              <a:t>$</a:t>
            </a:r>
            <a:r>
              <a:rPr lang="en-US" sz="3950" spc="125" dirty="0">
                <a:solidFill>
                  <a:srgbClr val="2E3475"/>
                </a:solidFill>
                <a:latin typeface="Arial"/>
                <a:cs typeface="Arial"/>
              </a:rPr>
              <a:t>550</a:t>
            </a:r>
            <a:endParaRPr sz="39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535"/>
              </a:spcBef>
            </a:pPr>
            <a:r>
              <a:rPr sz="1550" spc="55" dirty="0">
                <a:latin typeface="Arial"/>
                <a:cs typeface="Arial"/>
              </a:rPr>
              <a:t>Program</a:t>
            </a:r>
            <a:r>
              <a:rPr sz="1550" spc="10" dirty="0">
                <a:latin typeface="Arial"/>
                <a:cs typeface="Arial"/>
              </a:rPr>
              <a:t> </a:t>
            </a:r>
            <a:r>
              <a:rPr sz="1550" spc="70" dirty="0">
                <a:latin typeface="Arial"/>
                <a:cs typeface="Arial"/>
              </a:rPr>
              <a:t>Announcement</a:t>
            </a:r>
            <a:r>
              <a:rPr sz="1550" spc="15" dirty="0">
                <a:latin typeface="Arial"/>
                <a:cs typeface="Arial"/>
              </a:rPr>
              <a:t> </a:t>
            </a:r>
            <a:r>
              <a:rPr sz="1550" dirty="0">
                <a:latin typeface="Arial"/>
                <a:cs typeface="Arial"/>
              </a:rPr>
              <a:t>&amp;</a:t>
            </a:r>
            <a:r>
              <a:rPr sz="1550" spc="15" dirty="0">
                <a:latin typeface="Arial"/>
                <a:cs typeface="Arial"/>
              </a:rPr>
              <a:t> </a:t>
            </a:r>
            <a:r>
              <a:rPr sz="1550" spc="95" dirty="0">
                <a:latin typeface="Arial"/>
                <a:cs typeface="Arial"/>
              </a:rPr>
              <a:t>Website</a:t>
            </a:r>
            <a:endParaRPr sz="1550" dirty="0">
              <a:latin typeface="Arial"/>
              <a:cs typeface="Arial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14515876" y="4878294"/>
            <a:ext cx="3383915" cy="2628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550" spc="55" dirty="0">
                <a:latin typeface="Arial"/>
                <a:cs typeface="Arial"/>
              </a:rPr>
              <a:t>Program</a:t>
            </a:r>
            <a:r>
              <a:rPr sz="1550" spc="10" dirty="0">
                <a:latin typeface="Arial"/>
                <a:cs typeface="Arial"/>
              </a:rPr>
              <a:t> </a:t>
            </a:r>
            <a:r>
              <a:rPr sz="1550" spc="70" dirty="0">
                <a:latin typeface="Arial"/>
                <a:cs typeface="Arial"/>
              </a:rPr>
              <a:t>Announcement</a:t>
            </a:r>
            <a:r>
              <a:rPr sz="1550" spc="15" dirty="0">
                <a:latin typeface="Arial"/>
                <a:cs typeface="Arial"/>
              </a:rPr>
              <a:t> </a:t>
            </a:r>
            <a:r>
              <a:rPr sz="1550" dirty="0">
                <a:latin typeface="Arial"/>
                <a:cs typeface="Arial"/>
              </a:rPr>
              <a:t>&amp;</a:t>
            </a:r>
            <a:r>
              <a:rPr sz="1550" spc="15" dirty="0">
                <a:latin typeface="Arial"/>
                <a:cs typeface="Arial"/>
              </a:rPr>
              <a:t> </a:t>
            </a:r>
            <a:r>
              <a:rPr sz="1550" spc="95" dirty="0">
                <a:latin typeface="Arial"/>
                <a:cs typeface="Arial"/>
              </a:rPr>
              <a:t>Website</a:t>
            </a:r>
            <a:endParaRPr sz="1550">
              <a:latin typeface="Arial"/>
              <a:cs typeface="Arial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6515628" y="5303323"/>
            <a:ext cx="3234055" cy="2628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550" spc="55" dirty="0">
                <a:latin typeface="Arial"/>
                <a:cs typeface="Arial"/>
              </a:rPr>
              <a:t>Program</a:t>
            </a:r>
            <a:r>
              <a:rPr sz="1550" spc="10" dirty="0">
                <a:latin typeface="Arial"/>
                <a:cs typeface="Arial"/>
              </a:rPr>
              <a:t> Visuals </a:t>
            </a:r>
            <a:r>
              <a:rPr sz="1550" dirty="0">
                <a:latin typeface="Arial"/>
                <a:cs typeface="Arial"/>
              </a:rPr>
              <a:t>&amp;</a:t>
            </a:r>
            <a:r>
              <a:rPr sz="1550" spc="10" dirty="0">
                <a:latin typeface="Arial"/>
                <a:cs typeface="Arial"/>
              </a:rPr>
              <a:t> </a:t>
            </a:r>
            <a:r>
              <a:rPr sz="1550" spc="50" dirty="0">
                <a:latin typeface="Arial"/>
                <a:cs typeface="Arial"/>
              </a:rPr>
              <a:t>Event</a:t>
            </a:r>
            <a:r>
              <a:rPr sz="1550" spc="15" dirty="0">
                <a:latin typeface="Arial"/>
                <a:cs typeface="Arial"/>
              </a:rPr>
              <a:t> </a:t>
            </a:r>
            <a:r>
              <a:rPr sz="1550" spc="40" dirty="0">
                <a:latin typeface="Arial"/>
                <a:cs typeface="Arial"/>
              </a:rPr>
              <a:t>Materials</a:t>
            </a:r>
            <a:endParaRPr sz="1550" dirty="0">
              <a:latin typeface="Arial"/>
              <a:cs typeface="Arial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10548722" y="5303323"/>
            <a:ext cx="3234055" cy="2628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550" spc="55" dirty="0">
                <a:latin typeface="Arial"/>
                <a:cs typeface="Arial"/>
              </a:rPr>
              <a:t>Program</a:t>
            </a:r>
            <a:r>
              <a:rPr sz="1550" spc="10" dirty="0">
                <a:latin typeface="Arial"/>
                <a:cs typeface="Arial"/>
              </a:rPr>
              <a:t> Visuals </a:t>
            </a:r>
            <a:r>
              <a:rPr sz="1550" dirty="0">
                <a:latin typeface="Arial"/>
                <a:cs typeface="Arial"/>
              </a:rPr>
              <a:t>&amp;</a:t>
            </a:r>
            <a:r>
              <a:rPr sz="1550" spc="10" dirty="0">
                <a:latin typeface="Arial"/>
                <a:cs typeface="Arial"/>
              </a:rPr>
              <a:t> </a:t>
            </a:r>
            <a:r>
              <a:rPr sz="1550" spc="50" dirty="0">
                <a:latin typeface="Arial"/>
                <a:cs typeface="Arial"/>
              </a:rPr>
              <a:t>Event</a:t>
            </a:r>
            <a:r>
              <a:rPr sz="1550" spc="15" dirty="0">
                <a:latin typeface="Arial"/>
                <a:cs typeface="Arial"/>
              </a:rPr>
              <a:t> </a:t>
            </a:r>
            <a:r>
              <a:rPr sz="1550" spc="40" dirty="0">
                <a:latin typeface="Arial"/>
                <a:cs typeface="Arial"/>
              </a:rPr>
              <a:t>Materials</a:t>
            </a:r>
            <a:endParaRPr sz="1550">
              <a:latin typeface="Arial"/>
              <a:cs typeface="Arial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14523896" y="5303323"/>
            <a:ext cx="3234055" cy="2628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550" spc="55" dirty="0">
                <a:latin typeface="Arial"/>
                <a:cs typeface="Arial"/>
              </a:rPr>
              <a:t>Program</a:t>
            </a:r>
            <a:r>
              <a:rPr sz="1550" spc="10" dirty="0">
                <a:latin typeface="Arial"/>
                <a:cs typeface="Arial"/>
              </a:rPr>
              <a:t> Visuals </a:t>
            </a:r>
            <a:r>
              <a:rPr sz="1550" dirty="0">
                <a:latin typeface="Arial"/>
                <a:cs typeface="Arial"/>
              </a:rPr>
              <a:t>&amp;</a:t>
            </a:r>
            <a:r>
              <a:rPr sz="1550" spc="10" dirty="0">
                <a:latin typeface="Arial"/>
                <a:cs typeface="Arial"/>
              </a:rPr>
              <a:t> </a:t>
            </a:r>
            <a:r>
              <a:rPr sz="1550" spc="50" dirty="0">
                <a:latin typeface="Arial"/>
                <a:cs typeface="Arial"/>
              </a:rPr>
              <a:t>Event</a:t>
            </a:r>
            <a:r>
              <a:rPr sz="1550" spc="15" dirty="0">
                <a:latin typeface="Arial"/>
                <a:cs typeface="Arial"/>
              </a:rPr>
              <a:t> </a:t>
            </a:r>
            <a:r>
              <a:rPr sz="1550" spc="40" dirty="0">
                <a:latin typeface="Arial"/>
                <a:cs typeface="Arial"/>
              </a:rPr>
              <a:t>Materials</a:t>
            </a:r>
            <a:endParaRPr sz="1550">
              <a:latin typeface="Arial"/>
              <a:cs typeface="Arial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6376657" y="5733264"/>
            <a:ext cx="3496945" cy="2628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550" spc="5" dirty="0">
                <a:latin typeface="Arial"/>
                <a:cs typeface="Arial"/>
              </a:rPr>
              <a:t>E-Blast </a:t>
            </a:r>
            <a:r>
              <a:rPr sz="1550" spc="155" dirty="0">
                <a:latin typeface="Arial"/>
                <a:cs typeface="Arial"/>
              </a:rPr>
              <a:t>to</a:t>
            </a:r>
            <a:r>
              <a:rPr sz="1550" spc="5" dirty="0">
                <a:latin typeface="Arial"/>
                <a:cs typeface="Arial"/>
              </a:rPr>
              <a:t> </a:t>
            </a:r>
            <a:r>
              <a:rPr sz="1550" spc="50" dirty="0">
                <a:latin typeface="Arial"/>
                <a:cs typeface="Arial"/>
              </a:rPr>
              <a:t>Members</a:t>
            </a:r>
            <a:r>
              <a:rPr sz="1550" spc="10" dirty="0">
                <a:latin typeface="Arial"/>
                <a:cs typeface="Arial"/>
              </a:rPr>
              <a:t> </a:t>
            </a:r>
            <a:r>
              <a:rPr sz="1550" spc="5" dirty="0">
                <a:latin typeface="Arial"/>
                <a:cs typeface="Arial"/>
              </a:rPr>
              <a:t>Pre </a:t>
            </a:r>
            <a:r>
              <a:rPr sz="1550" dirty="0">
                <a:latin typeface="Arial"/>
                <a:cs typeface="Arial"/>
              </a:rPr>
              <a:t>&amp;</a:t>
            </a:r>
            <a:r>
              <a:rPr sz="1550" spc="10" dirty="0">
                <a:latin typeface="Arial"/>
                <a:cs typeface="Arial"/>
              </a:rPr>
              <a:t> </a:t>
            </a:r>
            <a:r>
              <a:rPr sz="1550" spc="45" dirty="0">
                <a:latin typeface="Arial"/>
                <a:cs typeface="Arial"/>
              </a:rPr>
              <a:t>Post-Event</a:t>
            </a:r>
            <a:endParaRPr sz="1550">
              <a:latin typeface="Arial"/>
              <a:cs typeface="Arial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10395090" y="5850523"/>
            <a:ext cx="3496945" cy="2628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550" spc="5" dirty="0">
                <a:latin typeface="Arial"/>
                <a:cs typeface="Arial"/>
              </a:rPr>
              <a:t>E-Blast </a:t>
            </a:r>
            <a:r>
              <a:rPr sz="1550" spc="155" dirty="0">
                <a:latin typeface="Arial"/>
                <a:cs typeface="Arial"/>
              </a:rPr>
              <a:t>to</a:t>
            </a:r>
            <a:r>
              <a:rPr sz="1550" spc="5" dirty="0">
                <a:latin typeface="Arial"/>
                <a:cs typeface="Arial"/>
              </a:rPr>
              <a:t> </a:t>
            </a:r>
            <a:r>
              <a:rPr sz="1550" spc="50" dirty="0">
                <a:latin typeface="Arial"/>
                <a:cs typeface="Arial"/>
              </a:rPr>
              <a:t>Members</a:t>
            </a:r>
            <a:r>
              <a:rPr sz="1550" spc="10" dirty="0">
                <a:latin typeface="Arial"/>
                <a:cs typeface="Arial"/>
              </a:rPr>
              <a:t> </a:t>
            </a:r>
            <a:r>
              <a:rPr sz="1550" spc="5" dirty="0">
                <a:latin typeface="Arial"/>
                <a:cs typeface="Arial"/>
              </a:rPr>
              <a:t>Pre </a:t>
            </a:r>
            <a:r>
              <a:rPr sz="1550" dirty="0">
                <a:latin typeface="Arial"/>
                <a:cs typeface="Arial"/>
              </a:rPr>
              <a:t>&amp;</a:t>
            </a:r>
            <a:r>
              <a:rPr sz="1550" spc="10" dirty="0">
                <a:latin typeface="Arial"/>
                <a:cs typeface="Arial"/>
              </a:rPr>
              <a:t> </a:t>
            </a:r>
            <a:r>
              <a:rPr sz="1550" spc="45" dirty="0">
                <a:latin typeface="Arial"/>
                <a:cs typeface="Arial"/>
              </a:rPr>
              <a:t>Post-Event</a:t>
            </a:r>
            <a:endParaRPr sz="1550">
              <a:latin typeface="Arial"/>
              <a:cs typeface="Arial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14311248" y="5850523"/>
            <a:ext cx="3792854" cy="2628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550" spc="5" dirty="0">
                <a:latin typeface="Arial"/>
                <a:cs typeface="Arial"/>
              </a:rPr>
              <a:t>E-Blast </a:t>
            </a:r>
            <a:r>
              <a:rPr sz="1550" spc="155" dirty="0">
                <a:latin typeface="Arial"/>
                <a:cs typeface="Arial"/>
              </a:rPr>
              <a:t>to</a:t>
            </a:r>
            <a:r>
              <a:rPr sz="1550" spc="10" dirty="0">
                <a:latin typeface="Arial"/>
                <a:cs typeface="Arial"/>
              </a:rPr>
              <a:t> </a:t>
            </a:r>
            <a:r>
              <a:rPr sz="1550" spc="50" dirty="0">
                <a:latin typeface="Arial"/>
                <a:cs typeface="Arial"/>
              </a:rPr>
              <a:t>All</a:t>
            </a:r>
            <a:r>
              <a:rPr sz="1550" spc="10" dirty="0">
                <a:latin typeface="Arial"/>
                <a:cs typeface="Arial"/>
              </a:rPr>
              <a:t> </a:t>
            </a:r>
            <a:r>
              <a:rPr sz="1550" spc="50" dirty="0">
                <a:latin typeface="Arial"/>
                <a:cs typeface="Arial"/>
              </a:rPr>
              <a:t>Members</a:t>
            </a:r>
            <a:r>
              <a:rPr sz="1550" spc="10" dirty="0">
                <a:latin typeface="Arial"/>
                <a:cs typeface="Arial"/>
              </a:rPr>
              <a:t> </a:t>
            </a:r>
            <a:r>
              <a:rPr sz="1550" spc="5" dirty="0">
                <a:latin typeface="Arial"/>
                <a:cs typeface="Arial"/>
              </a:rPr>
              <a:t>Pre </a:t>
            </a:r>
            <a:r>
              <a:rPr sz="1550" dirty="0">
                <a:latin typeface="Arial"/>
                <a:cs typeface="Arial"/>
              </a:rPr>
              <a:t>&amp;</a:t>
            </a:r>
            <a:r>
              <a:rPr sz="1550" spc="10" dirty="0">
                <a:latin typeface="Arial"/>
                <a:cs typeface="Arial"/>
              </a:rPr>
              <a:t> </a:t>
            </a:r>
            <a:r>
              <a:rPr sz="1550" spc="45" dirty="0">
                <a:latin typeface="Arial"/>
                <a:cs typeface="Arial"/>
              </a:rPr>
              <a:t>Post-Event</a:t>
            </a:r>
            <a:endParaRPr sz="1550">
              <a:latin typeface="Arial"/>
              <a:cs typeface="Arial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7106659" y="6221825"/>
            <a:ext cx="2127885" cy="2628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550" spc="30" dirty="0">
                <a:latin typeface="Arial"/>
                <a:cs typeface="Arial"/>
              </a:rPr>
              <a:t>Social</a:t>
            </a:r>
            <a:r>
              <a:rPr sz="1550" spc="-10" dirty="0">
                <a:latin typeface="Arial"/>
                <a:cs typeface="Arial"/>
              </a:rPr>
              <a:t> </a:t>
            </a:r>
            <a:r>
              <a:rPr sz="1550" spc="40" dirty="0">
                <a:latin typeface="Arial"/>
                <a:cs typeface="Arial"/>
              </a:rPr>
              <a:t>Media</a:t>
            </a:r>
            <a:r>
              <a:rPr sz="1550" spc="-10" dirty="0">
                <a:latin typeface="Arial"/>
                <a:cs typeface="Arial"/>
              </a:rPr>
              <a:t> </a:t>
            </a:r>
            <a:r>
              <a:rPr sz="1550" spc="55" dirty="0">
                <a:latin typeface="Arial"/>
                <a:cs typeface="Arial"/>
              </a:rPr>
              <a:t>Mentions</a:t>
            </a:r>
            <a:endParaRPr sz="1550">
              <a:latin typeface="Arial"/>
              <a:cs typeface="Arial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11022996" y="6339090"/>
            <a:ext cx="2127885" cy="2628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550" spc="30" dirty="0">
                <a:latin typeface="Arial"/>
                <a:cs typeface="Arial"/>
              </a:rPr>
              <a:t>Social</a:t>
            </a:r>
            <a:r>
              <a:rPr sz="1550" spc="-10" dirty="0">
                <a:latin typeface="Arial"/>
                <a:cs typeface="Arial"/>
              </a:rPr>
              <a:t> </a:t>
            </a:r>
            <a:r>
              <a:rPr sz="1550" spc="40" dirty="0">
                <a:latin typeface="Arial"/>
                <a:cs typeface="Arial"/>
              </a:rPr>
              <a:t>Media</a:t>
            </a:r>
            <a:r>
              <a:rPr sz="1550" spc="-10" dirty="0">
                <a:latin typeface="Arial"/>
                <a:cs typeface="Arial"/>
              </a:rPr>
              <a:t> </a:t>
            </a:r>
            <a:r>
              <a:rPr sz="1550" spc="55" dirty="0">
                <a:latin typeface="Arial"/>
                <a:cs typeface="Arial"/>
              </a:rPr>
              <a:t>Mentions</a:t>
            </a:r>
            <a:endParaRPr sz="1550">
              <a:latin typeface="Arial"/>
              <a:cs typeface="Arial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15047331" y="6442615"/>
            <a:ext cx="2127885" cy="2628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550" spc="30" dirty="0">
                <a:latin typeface="Arial"/>
                <a:cs typeface="Arial"/>
              </a:rPr>
              <a:t>Social</a:t>
            </a:r>
            <a:r>
              <a:rPr sz="1550" spc="-10" dirty="0">
                <a:latin typeface="Arial"/>
                <a:cs typeface="Arial"/>
              </a:rPr>
              <a:t> </a:t>
            </a:r>
            <a:r>
              <a:rPr sz="1550" spc="40" dirty="0">
                <a:latin typeface="Arial"/>
                <a:cs typeface="Arial"/>
              </a:rPr>
              <a:t>Media</a:t>
            </a:r>
            <a:r>
              <a:rPr sz="1550" spc="-10" dirty="0">
                <a:latin typeface="Arial"/>
                <a:cs typeface="Arial"/>
              </a:rPr>
              <a:t> </a:t>
            </a:r>
            <a:r>
              <a:rPr sz="1550" spc="55" dirty="0">
                <a:latin typeface="Arial"/>
                <a:cs typeface="Arial"/>
              </a:rPr>
              <a:t>Mentions</a:t>
            </a:r>
            <a:endParaRPr sz="1550">
              <a:latin typeface="Arial"/>
              <a:cs typeface="Arial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6591531" y="6711196"/>
            <a:ext cx="3158490" cy="2628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550" spc="85" dirty="0">
                <a:latin typeface="Arial"/>
                <a:cs typeface="Arial"/>
              </a:rPr>
              <a:t>Complimentary</a:t>
            </a:r>
            <a:r>
              <a:rPr sz="1550" spc="-10" dirty="0">
                <a:latin typeface="Arial"/>
                <a:cs typeface="Arial"/>
              </a:rPr>
              <a:t> </a:t>
            </a:r>
            <a:r>
              <a:rPr sz="1550" spc="85" dirty="0">
                <a:latin typeface="Arial"/>
                <a:cs typeface="Arial"/>
              </a:rPr>
              <a:t>Attendance</a:t>
            </a:r>
            <a:r>
              <a:rPr sz="1550" spc="-10" dirty="0">
                <a:latin typeface="Arial"/>
                <a:cs typeface="Arial"/>
              </a:rPr>
              <a:t> </a:t>
            </a:r>
            <a:r>
              <a:rPr sz="1550" spc="90" dirty="0">
                <a:latin typeface="Arial"/>
                <a:cs typeface="Arial"/>
              </a:rPr>
              <a:t>for</a:t>
            </a:r>
            <a:r>
              <a:rPr sz="1550" spc="-10" dirty="0">
                <a:latin typeface="Arial"/>
                <a:cs typeface="Arial"/>
              </a:rPr>
              <a:t> </a:t>
            </a:r>
            <a:r>
              <a:rPr sz="1550" spc="45" dirty="0">
                <a:latin typeface="Arial"/>
                <a:cs typeface="Arial"/>
              </a:rPr>
              <a:t>2</a:t>
            </a:r>
            <a:endParaRPr sz="1550">
              <a:latin typeface="Arial"/>
              <a:cs typeface="Arial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10451727" y="6711196"/>
            <a:ext cx="3158490" cy="2628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550" spc="85" dirty="0">
                <a:latin typeface="Arial"/>
                <a:cs typeface="Arial"/>
              </a:rPr>
              <a:t>Complimentary</a:t>
            </a:r>
            <a:r>
              <a:rPr sz="1550" spc="-10" dirty="0">
                <a:latin typeface="Arial"/>
                <a:cs typeface="Arial"/>
              </a:rPr>
              <a:t> </a:t>
            </a:r>
            <a:r>
              <a:rPr sz="1550" spc="85" dirty="0">
                <a:latin typeface="Arial"/>
                <a:cs typeface="Arial"/>
              </a:rPr>
              <a:t>Attendance</a:t>
            </a:r>
            <a:r>
              <a:rPr sz="1550" spc="-10" dirty="0">
                <a:latin typeface="Arial"/>
                <a:cs typeface="Arial"/>
              </a:rPr>
              <a:t> </a:t>
            </a:r>
            <a:r>
              <a:rPr sz="1550" spc="90" dirty="0">
                <a:latin typeface="Arial"/>
                <a:cs typeface="Arial"/>
              </a:rPr>
              <a:t>for</a:t>
            </a:r>
            <a:r>
              <a:rPr sz="1550" spc="-10" dirty="0">
                <a:latin typeface="Arial"/>
                <a:cs typeface="Arial"/>
              </a:rPr>
              <a:t> </a:t>
            </a:r>
            <a:r>
              <a:rPr sz="1550" spc="45" dirty="0">
                <a:latin typeface="Arial"/>
                <a:cs typeface="Arial"/>
              </a:rPr>
              <a:t>2</a:t>
            </a:r>
            <a:endParaRPr sz="1550">
              <a:latin typeface="Arial"/>
              <a:cs typeface="Arial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14634956" y="6945725"/>
            <a:ext cx="3145790" cy="2628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550" spc="85" dirty="0">
                <a:latin typeface="Arial"/>
                <a:cs typeface="Arial"/>
              </a:rPr>
              <a:t>Complimentary</a:t>
            </a:r>
            <a:r>
              <a:rPr sz="1550" spc="-10" dirty="0">
                <a:latin typeface="Arial"/>
                <a:cs typeface="Arial"/>
              </a:rPr>
              <a:t> </a:t>
            </a:r>
            <a:r>
              <a:rPr sz="1550" spc="85" dirty="0">
                <a:latin typeface="Arial"/>
                <a:cs typeface="Arial"/>
              </a:rPr>
              <a:t>Attendance</a:t>
            </a:r>
            <a:r>
              <a:rPr sz="1550" spc="-5" dirty="0">
                <a:latin typeface="Arial"/>
                <a:cs typeface="Arial"/>
              </a:rPr>
              <a:t> </a:t>
            </a:r>
            <a:r>
              <a:rPr sz="1550" spc="90" dirty="0">
                <a:latin typeface="Arial"/>
                <a:cs typeface="Arial"/>
              </a:rPr>
              <a:t>for</a:t>
            </a:r>
            <a:r>
              <a:rPr sz="1550" spc="-10" dirty="0">
                <a:latin typeface="Arial"/>
                <a:cs typeface="Arial"/>
              </a:rPr>
              <a:t> </a:t>
            </a:r>
            <a:r>
              <a:rPr sz="1550" spc="-60" dirty="0">
                <a:latin typeface="Arial"/>
                <a:cs typeface="Arial"/>
              </a:rPr>
              <a:t>1</a:t>
            </a:r>
            <a:endParaRPr sz="1550">
              <a:latin typeface="Arial"/>
              <a:cs typeface="Arial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6678927" y="7965757"/>
            <a:ext cx="2983865" cy="25199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en-US" sz="1550" spc="45" dirty="0">
                <a:latin typeface="Arial"/>
                <a:cs typeface="Arial"/>
              </a:rPr>
              <a:t>Sponsor </a:t>
            </a:r>
            <a:r>
              <a:rPr sz="1550" spc="45" dirty="0">
                <a:latin typeface="Arial"/>
                <a:cs typeface="Arial"/>
              </a:rPr>
              <a:t>Table</a:t>
            </a:r>
            <a:r>
              <a:rPr lang="en-US" sz="1550" spc="45" dirty="0">
                <a:latin typeface="Arial"/>
                <a:cs typeface="Arial"/>
              </a:rPr>
              <a:t> </a:t>
            </a:r>
            <a:r>
              <a:rPr lang="en-US" sz="1550" spc="10" dirty="0">
                <a:latin typeface="Arial"/>
                <a:cs typeface="Arial"/>
              </a:rPr>
              <a:t>at </a:t>
            </a:r>
            <a:r>
              <a:rPr sz="1550" spc="50" dirty="0">
                <a:latin typeface="Arial"/>
                <a:cs typeface="Arial"/>
              </a:rPr>
              <a:t>Event</a:t>
            </a:r>
            <a:endParaRPr sz="1550" dirty="0">
              <a:latin typeface="Arial"/>
              <a:cs typeface="Arial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10674067" y="7965757"/>
            <a:ext cx="2983865" cy="25199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en-US" sz="1550" spc="45" dirty="0">
                <a:latin typeface="Arial"/>
                <a:cs typeface="Arial"/>
              </a:rPr>
              <a:t>Sponsor </a:t>
            </a:r>
            <a:r>
              <a:rPr sz="1550" spc="45" dirty="0">
                <a:latin typeface="Arial"/>
                <a:cs typeface="Arial"/>
              </a:rPr>
              <a:t>Table</a:t>
            </a:r>
            <a:r>
              <a:rPr sz="1550" spc="10" dirty="0">
                <a:latin typeface="Arial"/>
                <a:cs typeface="Arial"/>
              </a:rPr>
              <a:t> </a:t>
            </a:r>
            <a:r>
              <a:rPr lang="en-US" sz="1550" spc="10" dirty="0">
                <a:latin typeface="Arial"/>
                <a:cs typeface="Arial"/>
              </a:rPr>
              <a:t>at</a:t>
            </a:r>
            <a:r>
              <a:rPr sz="1550" spc="10" dirty="0">
                <a:latin typeface="Arial"/>
                <a:cs typeface="Arial"/>
              </a:rPr>
              <a:t> </a:t>
            </a:r>
            <a:r>
              <a:rPr sz="1550" spc="50" dirty="0">
                <a:latin typeface="Arial"/>
                <a:cs typeface="Arial"/>
              </a:rPr>
              <a:t>Event</a:t>
            </a:r>
            <a:endParaRPr sz="1550" dirty="0">
              <a:latin typeface="Arial"/>
              <a:cs typeface="Arial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6667607" y="7207269"/>
            <a:ext cx="2966720" cy="577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29969" marR="5080" indent="-1017905">
              <a:lnSpc>
                <a:spcPct val="116900"/>
              </a:lnSpc>
              <a:spcBef>
                <a:spcPts val="100"/>
              </a:spcBef>
            </a:pPr>
            <a:r>
              <a:rPr sz="1550" spc="25" dirty="0">
                <a:latin typeface="Arial"/>
                <a:cs typeface="Arial"/>
              </a:rPr>
              <a:t>Raffle</a:t>
            </a:r>
            <a:r>
              <a:rPr sz="1550" spc="5" dirty="0">
                <a:latin typeface="Arial"/>
                <a:cs typeface="Arial"/>
              </a:rPr>
              <a:t> </a:t>
            </a:r>
            <a:r>
              <a:rPr sz="1550" spc="155" dirty="0">
                <a:latin typeface="Arial"/>
                <a:cs typeface="Arial"/>
              </a:rPr>
              <a:t>to</a:t>
            </a:r>
            <a:r>
              <a:rPr sz="1550" spc="5" dirty="0">
                <a:latin typeface="Arial"/>
                <a:cs typeface="Arial"/>
              </a:rPr>
              <a:t> </a:t>
            </a:r>
            <a:r>
              <a:rPr sz="1550" spc="95" dirty="0">
                <a:latin typeface="Arial"/>
                <a:cs typeface="Arial"/>
              </a:rPr>
              <a:t>collect</a:t>
            </a:r>
            <a:r>
              <a:rPr sz="1550" spc="10" dirty="0">
                <a:latin typeface="Arial"/>
                <a:cs typeface="Arial"/>
              </a:rPr>
              <a:t> </a:t>
            </a:r>
            <a:r>
              <a:rPr sz="1550" spc="25" dirty="0">
                <a:latin typeface="Arial"/>
                <a:cs typeface="Arial"/>
              </a:rPr>
              <a:t>business</a:t>
            </a:r>
            <a:r>
              <a:rPr sz="1550" spc="5" dirty="0">
                <a:latin typeface="Arial"/>
                <a:cs typeface="Arial"/>
              </a:rPr>
              <a:t> </a:t>
            </a:r>
            <a:r>
              <a:rPr sz="1550" spc="50" dirty="0">
                <a:latin typeface="Arial"/>
                <a:cs typeface="Arial"/>
              </a:rPr>
              <a:t>cards </a:t>
            </a:r>
            <a:r>
              <a:rPr sz="1550" spc="-415" dirty="0">
                <a:latin typeface="Arial"/>
                <a:cs typeface="Arial"/>
              </a:rPr>
              <a:t> </a:t>
            </a:r>
            <a:r>
              <a:rPr sz="1550" spc="70" dirty="0">
                <a:latin typeface="Arial"/>
                <a:cs typeface="Arial"/>
              </a:rPr>
              <a:t>(Optional)</a:t>
            </a:r>
            <a:endParaRPr sz="1550">
              <a:latin typeface="Arial"/>
              <a:cs typeface="Arial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10631809" y="7207269"/>
            <a:ext cx="2966720" cy="577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29969" marR="5080" indent="-1017905">
              <a:lnSpc>
                <a:spcPct val="116900"/>
              </a:lnSpc>
              <a:spcBef>
                <a:spcPts val="100"/>
              </a:spcBef>
            </a:pPr>
            <a:r>
              <a:rPr sz="1550" spc="25" dirty="0">
                <a:latin typeface="Arial"/>
                <a:cs typeface="Arial"/>
              </a:rPr>
              <a:t>Raffle</a:t>
            </a:r>
            <a:r>
              <a:rPr sz="1550" spc="5" dirty="0">
                <a:latin typeface="Arial"/>
                <a:cs typeface="Arial"/>
              </a:rPr>
              <a:t> </a:t>
            </a:r>
            <a:r>
              <a:rPr sz="1550" spc="155" dirty="0">
                <a:latin typeface="Arial"/>
                <a:cs typeface="Arial"/>
              </a:rPr>
              <a:t>to</a:t>
            </a:r>
            <a:r>
              <a:rPr sz="1550" spc="5" dirty="0">
                <a:latin typeface="Arial"/>
                <a:cs typeface="Arial"/>
              </a:rPr>
              <a:t> </a:t>
            </a:r>
            <a:r>
              <a:rPr sz="1550" spc="95" dirty="0">
                <a:latin typeface="Arial"/>
                <a:cs typeface="Arial"/>
              </a:rPr>
              <a:t>collect</a:t>
            </a:r>
            <a:r>
              <a:rPr sz="1550" spc="10" dirty="0">
                <a:latin typeface="Arial"/>
                <a:cs typeface="Arial"/>
              </a:rPr>
              <a:t> </a:t>
            </a:r>
            <a:r>
              <a:rPr sz="1550" spc="25" dirty="0">
                <a:latin typeface="Arial"/>
                <a:cs typeface="Arial"/>
              </a:rPr>
              <a:t>business</a:t>
            </a:r>
            <a:r>
              <a:rPr sz="1550" spc="5" dirty="0">
                <a:latin typeface="Arial"/>
                <a:cs typeface="Arial"/>
              </a:rPr>
              <a:t> </a:t>
            </a:r>
            <a:r>
              <a:rPr sz="1550" spc="50" dirty="0">
                <a:latin typeface="Arial"/>
                <a:cs typeface="Arial"/>
              </a:rPr>
              <a:t>cards </a:t>
            </a:r>
            <a:r>
              <a:rPr sz="1550" spc="-415" dirty="0">
                <a:latin typeface="Arial"/>
                <a:cs typeface="Arial"/>
              </a:rPr>
              <a:t> </a:t>
            </a:r>
            <a:r>
              <a:rPr sz="1550" spc="70" dirty="0">
                <a:latin typeface="Arial"/>
                <a:cs typeface="Arial"/>
              </a:rPr>
              <a:t>(Optional)</a:t>
            </a:r>
            <a:endParaRPr sz="1550">
              <a:latin typeface="Arial"/>
              <a:cs typeface="Arial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14648333" y="7417057"/>
            <a:ext cx="2966720" cy="577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29969" marR="5080" indent="-1017905">
              <a:lnSpc>
                <a:spcPct val="116900"/>
              </a:lnSpc>
              <a:spcBef>
                <a:spcPts val="100"/>
              </a:spcBef>
            </a:pPr>
            <a:r>
              <a:rPr sz="1550" spc="25" dirty="0">
                <a:latin typeface="Arial"/>
                <a:cs typeface="Arial"/>
              </a:rPr>
              <a:t>Raffle</a:t>
            </a:r>
            <a:r>
              <a:rPr sz="1550" spc="5" dirty="0">
                <a:latin typeface="Arial"/>
                <a:cs typeface="Arial"/>
              </a:rPr>
              <a:t> </a:t>
            </a:r>
            <a:r>
              <a:rPr sz="1550" spc="155" dirty="0">
                <a:latin typeface="Arial"/>
                <a:cs typeface="Arial"/>
              </a:rPr>
              <a:t>to</a:t>
            </a:r>
            <a:r>
              <a:rPr sz="1550" spc="5" dirty="0">
                <a:latin typeface="Arial"/>
                <a:cs typeface="Arial"/>
              </a:rPr>
              <a:t> </a:t>
            </a:r>
            <a:r>
              <a:rPr sz="1550" spc="95" dirty="0">
                <a:latin typeface="Arial"/>
                <a:cs typeface="Arial"/>
              </a:rPr>
              <a:t>collect</a:t>
            </a:r>
            <a:r>
              <a:rPr sz="1550" spc="10" dirty="0">
                <a:latin typeface="Arial"/>
                <a:cs typeface="Arial"/>
              </a:rPr>
              <a:t> </a:t>
            </a:r>
            <a:r>
              <a:rPr sz="1550" spc="25" dirty="0">
                <a:latin typeface="Arial"/>
                <a:cs typeface="Arial"/>
              </a:rPr>
              <a:t>business</a:t>
            </a:r>
            <a:r>
              <a:rPr sz="1550" spc="5" dirty="0">
                <a:latin typeface="Arial"/>
                <a:cs typeface="Arial"/>
              </a:rPr>
              <a:t> </a:t>
            </a:r>
            <a:r>
              <a:rPr sz="1550" spc="50" dirty="0">
                <a:latin typeface="Arial"/>
                <a:cs typeface="Arial"/>
              </a:rPr>
              <a:t>cards </a:t>
            </a:r>
            <a:r>
              <a:rPr sz="1550" spc="-415" dirty="0">
                <a:latin typeface="Arial"/>
                <a:cs typeface="Arial"/>
              </a:rPr>
              <a:t> </a:t>
            </a:r>
            <a:r>
              <a:rPr sz="1550" spc="70" dirty="0">
                <a:latin typeface="Arial"/>
                <a:cs typeface="Arial"/>
              </a:rPr>
              <a:t>(Optional)</a:t>
            </a:r>
            <a:endParaRPr sz="1550">
              <a:latin typeface="Arial"/>
              <a:cs typeface="Arial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6667607" y="8361699"/>
            <a:ext cx="3058795" cy="5464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62610" marR="5080" indent="-550545">
              <a:lnSpc>
                <a:spcPct val="116900"/>
              </a:lnSpc>
              <a:spcBef>
                <a:spcPts val="100"/>
              </a:spcBef>
            </a:pPr>
            <a:r>
              <a:rPr sz="1550" spc="80" dirty="0">
                <a:latin typeface="Arial"/>
                <a:cs typeface="Arial"/>
              </a:rPr>
              <a:t>Dedicated</a:t>
            </a:r>
            <a:r>
              <a:rPr sz="1550" spc="-5" dirty="0">
                <a:latin typeface="Arial"/>
                <a:cs typeface="Arial"/>
              </a:rPr>
              <a:t> </a:t>
            </a:r>
            <a:r>
              <a:rPr sz="1550" spc="25" dirty="0">
                <a:latin typeface="Arial"/>
                <a:cs typeface="Arial"/>
              </a:rPr>
              <a:t>Post-Even</a:t>
            </a:r>
            <a:r>
              <a:rPr lang="en-US" sz="1550" spc="25" dirty="0">
                <a:latin typeface="Arial"/>
                <a:cs typeface="Arial"/>
              </a:rPr>
              <a:t>t</a:t>
            </a:r>
            <a:r>
              <a:rPr sz="1550" dirty="0">
                <a:latin typeface="Arial"/>
                <a:cs typeface="Arial"/>
              </a:rPr>
              <a:t> </a:t>
            </a:r>
            <a:r>
              <a:rPr sz="1550" spc="30" dirty="0">
                <a:latin typeface="Arial"/>
                <a:cs typeface="Arial"/>
              </a:rPr>
              <a:t>Thank</a:t>
            </a:r>
            <a:r>
              <a:rPr sz="1550" spc="-5" dirty="0">
                <a:latin typeface="Arial"/>
                <a:cs typeface="Arial"/>
              </a:rPr>
              <a:t> </a:t>
            </a:r>
            <a:r>
              <a:rPr sz="1550" spc="35" dirty="0">
                <a:latin typeface="Arial"/>
                <a:cs typeface="Arial"/>
              </a:rPr>
              <a:t>You </a:t>
            </a:r>
            <a:r>
              <a:rPr sz="1550" spc="-415" dirty="0">
                <a:latin typeface="Arial"/>
                <a:cs typeface="Arial"/>
              </a:rPr>
              <a:t> </a:t>
            </a:r>
            <a:r>
              <a:rPr sz="1550" spc="55" dirty="0">
                <a:latin typeface="Arial"/>
                <a:cs typeface="Arial"/>
              </a:rPr>
              <a:t>(sent</a:t>
            </a:r>
            <a:r>
              <a:rPr sz="1550" spc="10" dirty="0">
                <a:latin typeface="Arial"/>
                <a:cs typeface="Arial"/>
              </a:rPr>
              <a:t> </a:t>
            </a:r>
            <a:r>
              <a:rPr sz="1550" spc="95" dirty="0">
                <a:latin typeface="Arial"/>
                <a:cs typeface="Arial"/>
              </a:rPr>
              <a:t>from</a:t>
            </a:r>
            <a:r>
              <a:rPr sz="1550" spc="10" dirty="0">
                <a:latin typeface="Arial"/>
                <a:cs typeface="Arial"/>
              </a:rPr>
              <a:t> </a:t>
            </a:r>
            <a:r>
              <a:rPr lang="en-US" sz="1550" spc="10" dirty="0">
                <a:latin typeface="Arial"/>
                <a:cs typeface="Arial"/>
              </a:rPr>
              <a:t>S</a:t>
            </a:r>
            <a:r>
              <a:rPr sz="1550" spc="-50" dirty="0">
                <a:latin typeface="Arial"/>
                <a:cs typeface="Arial"/>
              </a:rPr>
              <a:t>HR</a:t>
            </a:r>
            <a:r>
              <a:rPr lang="en-US" sz="1550" spc="-50" dirty="0">
                <a:latin typeface="Arial"/>
                <a:cs typeface="Arial"/>
              </a:rPr>
              <a:t>M</a:t>
            </a:r>
            <a:r>
              <a:rPr sz="1550" spc="10" dirty="0">
                <a:latin typeface="Arial"/>
                <a:cs typeface="Arial"/>
              </a:rPr>
              <a:t> </a:t>
            </a:r>
            <a:r>
              <a:rPr sz="1550" spc="40" dirty="0">
                <a:latin typeface="Arial"/>
                <a:cs typeface="Arial"/>
              </a:rPr>
              <a:t>Miami)</a:t>
            </a:r>
            <a:endParaRPr sz="1550" dirty="0">
              <a:latin typeface="Arial"/>
              <a:cs typeface="Arial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6290876" y="9046736"/>
            <a:ext cx="3789346" cy="25199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550" spc="45" dirty="0">
                <a:latin typeface="Arial"/>
                <a:cs typeface="Arial"/>
              </a:rPr>
              <a:t>6-Months</a:t>
            </a:r>
            <a:r>
              <a:rPr sz="1550" spc="10" dirty="0">
                <a:latin typeface="Arial"/>
                <a:cs typeface="Arial"/>
              </a:rPr>
              <a:t> </a:t>
            </a:r>
            <a:r>
              <a:rPr sz="1550" spc="80" dirty="0">
                <a:latin typeface="Arial"/>
                <a:cs typeface="Arial"/>
              </a:rPr>
              <a:t>on</a:t>
            </a:r>
            <a:r>
              <a:rPr sz="1550" spc="10" dirty="0">
                <a:latin typeface="Arial"/>
                <a:cs typeface="Arial"/>
              </a:rPr>
              <a:t> </a:t>
            </a:r>
            <a:r>
              <a:rPr lang="en-US" sz="1550" spc="10" dirty="0">
                <a:latin typeface="Arial"/>
                <a:cs typeface="Arial"/>
              </a:rPr>
              <a:t>S</a:t>
            </a:r>
            <a:r>
              <a:rPr sz="1550" spc="-50" dirty="0">
                <a:latin typeface="Arial"/>
                <a:cs typeface="Arial"/>
              </a:rPr>
              <a:t>HR</a:t>
            </a:r>
            <a:r>
              <a:rPr lang="en-US" sz="1550" spc="-50" dirty="0">
                <a:latin typeface="Arial"/>
                <a:cs typeface="Arial"/>
              </a:rPr>
              <a:t>M</a:t>
            </a:r>
            <a:r>
              <a:rPr sz="1550" spc="10" dirty="0">
                <a:latin typeface="Arial"/>
                <a:cs typeface="Arial"/>
              </a:rPr>
              <a:t> </a:t>
            </a:r>
            <a:r>
              <a:rPr sz="1550" spc="40" dirty="0">
                <a:latin typeface="Arial"/>
                <a:cs typeface="Arial"/>
              </a:rPr>
              <a:t>Miami</a:t>
            </a:r>
            <a:r>
              <a:rPr sz="1550" spc="10" dirty="0">
                <a:latin typeface="Arial"/>
                <a:cs typeface="Arial"/>
              </a:rPr>
              <a:t> </a:t>
            </a:r>
            <a:r>
              <a:rPr sz="1550" spc="40" dirty="0">
                <a:latin typeface="Arial"/>
                <a:cs typeface="Arial"/>
              </a:rPr>
              <a:t>Sponsor</a:t>
            </a:r>
            <a:r>
              <a:rPr sz="1550" spc="10" dirty="0">
                <a:latin typeface="Arial"/>
                <a:cs typeface="Arial"/>
              </a:rPr>
              <a:t> </a:t>
            </a:r>
            <a:r>
              <a:rPr sz="1550" spc="20" dirty="0">
                <a:latin typeface="Arial"/>
                <a:cs typeface="Arial"/>
              </a:rPr>
              <a:t>Page</a:t>
            </a:r>
            <a:endParaRPr sz="1550" dirty="0">
              <a:latin typeface="Arial"/>
              <a:cs typeface="Arial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10287000" y="8400705"/>
            <a:ext cx="3810000" cy="25199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550" spc="40" dirty="0">
                <a:latin typeface="Arial"/>
                <a:cs typeface="Arial"/>
              </a:rPr>
              <a:t>3-Months</a:t>
            </a:r>
            <a:r>
              <a:rPr sz="1550" spc="5" dirty="0">
                <a:latin typeface="Arial"/>
                <a:cs typeface="Arial"/>
              </a:rPr>
              <a:t> </a:t>
            </a:r>
            <a:r>
              <a:rPr sz="1550" spc="80" dirty="0">
                <a:latin typeface="Arial"/>
                <a:cs typeface="Arial"/>
              </a:rPr>
              <a:t>on</a:t>
            </a:r>
            <a:r>
              <a:rPr sz="1550" spc="10" dirty="0">
                <a:latin typeface="Arial"/>
                <a:cs typeface="Arial"/>
              </a:rPr>
              <a:t> </a:t>
            </a:r>
            <a:r>
              <a:rPr lang="en-US" sz="1550" spc="10" dirty="0">
                <a:latin typeface="Arial"/>
                <a:cs typeface="Arial"/>
              </a:rPr>
              <a:t>S</a:t>
            </a:r>
            <a:r>
              <a:rPr sz="1550" spc="-50" dirty="0">
                <a:latin typeface="Arial"/>
                <a:cs typeface="Arial"/>
              </a:rPr>
              <a:t>HR</a:t>
            </a:r>
            <a:r>
              <a:rPr lang="en-US" sz="1550" spc="-50" dirty="0">
                <a:latin typeface="Arial"/>
                <a:cs typeface="Arial"/>
              </a:rPr>
              <a:t>M</a:t>
            </a:r>
            <a:r>
              <a:rPr sz="1550" spc="10" dirty="0">
                <a:latin typeface="Arial"/>
                <a:cs typeface="Arial"/>
              </a:rPr>
              <a:t> </a:t>
            </a:r>
            <a:r>
              <a:rPr sz="1550" spc="40" dirty="0">
                <a:latin typeface="Arial"/>
                <a:cs typeface="Arial"/>
              </a:rPr>
              <a:t>Miami</a:t>
            </a:r>
            <a:r>
              <a:rPr sz="1550" spc="10" dirty="0">
                <a:latin typeface="Arial"/>
                <a:cs typeface="Arial"/>
              </a:rPr>
              <a:t> </a:t>
            </a:r>
            <a:r>
              <a:rPr sz="1550" spc="40" dirty="0">
                <a:latin typeface="Arial"/>
                <a:cs typeface="Arial"/>
              </a:rPr>
              <a:t>Sponsor</a:t>
            </a:r>
            <a:r>
              <a:rPr sz="1550" spc="10" dirty="0">
                <a:latin typeface="Arial"/>
                <a:cs typeface="Arial"/>
              </a:rPr>
              <a:t> </a:t>
            </a:r>
            <a:r>
              <a:rPr sz="1550" spc="20" dirty="0">
                <a:latin typeface="Arial"/>
                <a:cs typeface="Arial"/>
              </a:rPr>
              <a:t>Page</a:t>
            </a:r>
            <a:endParaRPr sz="1550" dirty="0">
              <a:latin typeface="Arial"/>
              <a:cs typeface="Arial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14413802" y="8166181"/>
            <a:ext cx="3690300" cy="25199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550" spc="50" dirty="0">
                <a:latin typeface="Arial"/>
                <a:cs typeface="Arial"/>
              </a:rPr>
              <a:t>1-Month</a:t>
            </a:r>
            <a:r>
              <a:rPr sz="1550" spc="5" dirty="0">
                <a:latin typeface="Arial"/>
                <a:cs typeface="Arial"/>
              </a:rPr>
              <a:t> </a:t>
            </a:r>
            <a:r>
              <a:rPr sz="1550" spc="80" dirty="0">
                <a:latin typeface="Arial"/>
                <a:cs typeface="Arial"/>
              </a:rPr>
              <a:t>on</a:t>
            </a:r>
            <a:r>
              <a:rPr sz="1550" spc="5" dirty="0">
                <a:latin typeface="Arial"/>
                <a:cs typeface="Arial"/>
              </a:rPr>
              <a:t> </a:t>
            </a:r>
            <a:r>
              <a:rPr lang="en-US" sz="1550" spc="5" dirty="0">
                <a:latin typeface="Arial"/>
                <a:cs typeface="Arial"/>
              </a:rPr>
              <a:t>S</a:t>
            </a:r>
            <a:r>
              <a:rPr sz="1550" spc="-50" dirty="0">
                <a:latin typeface="Arial"/>
                <a:cs typeface="Arial"/>
              </a:rPr>
              <a:t>HR</a:t>
            </a:r>
            <a:r>
              <a:rPr lang="en-US" sz="1550" spc="-50" dirty="0">
                <a:latin typeface="Arial"/>
                <a:cs typeface="Arial"/>
              </a:rPr>
              <a:t>M</a:t>
            </a:r>
            <a:r>
              <a:rPr sz="1550" spc="5" dirty="0">
                <a:latin typeface="Arial"/>
                <a:cs typeface="Arial"/>
              </a:rPr>
              <a:t> </a:t>
            </a:r>
            <a:r>
              <a:rPr sz="1550" spc="40" dirty="0">
                <a:latin typeface="Arial"/>
                <a:cs typeface="Arial"/>
              </a:rPr>
              <a:t>Miami</a:t>
            </a:r>
            <a:r>
              <a:rPr sz="1550" spc="10" dirty="0">
                <a:latin typeface="Arial"/>
                <a:cs typeface="Arial"/>
              </a:rPr>
              <a:t> </a:t>
            </a:r>
            <a:r>
              <a:rPr sz="1550" spc="40" dirty="0">
                <a:latin typeface="Arial"/>
                <a:cs typeface="Arial"/>
              </a:rPr>
              <a:t>Sponsor</a:t>
            </a:r>
            <a:r>
              <a:rPr sz="1550" spc="5" dirty="0">
                <a:latin typeface="Arial"/>
                <a:cs typeface="Arial"/>
              </a:rPr>
              <a:t> </a:t>
            </a:r>
            <a:r>
              <a:rPr sz="1550" spc="20" dirty="0">
                <a:latin typeface="Arial"/>
                <a:cs typeface="Arial"/>
              </a:rPr>
              <a:t>Page</a:t>
            </a:r>
            <a:endParaRPr sz="1550" dirty="0">
              <a:latin typeface="Arial"/>
              <a:cs typeface="Arial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15563403" y="3874972"/>
            <a:ext cx="1288415" cy="62517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950" spc="-5" dirty="0">
                <a:solidFill>
                  <a:srgbClr val="2E3475"/>
                </a:solidFill>
                <a:latin typeface="Arial"/>
                <a:cs typeface="Arial"/>
              </a:rPr>
              <a:t>$</a:t>
            </a:r>
            <a:r>
              <a:rPr lang="en-US" sz="3950" spc="-5" dirty="0">
                <a:solidFill>
                  <a:srgbClr val="2E3475"/>
                </a:solidFill>
                <a:latin typeface="Arial"/>
                <a:cs typeface="Arial"/>
              </a:rPr>
              <a:t>400</a:t>
            </a:r>
            <a:endParaRPr sz="3950" dirty="0">
              <a:latin typeface="Arial"/>
              <a:cs typeface="Arial"/>
            </a:endParaRPr>
          </a:p>
        </p:txBody>
      </p:sp>
      <p:sp>
        <p:nvSpPr>
          <p:cNvPr id="92" name="object 92"/>
          <p:cNvSpPr/>
          <p:nvPr/>
        </p:nvSpPr>
        <p:spPr>
          <a:xfrm>
            <a:off x="7522629" y="3454693"/>
            <a:ext cx="1429385" cy="0"/>
          </a:xfrm>
          <a:custGeom>
            <a:avLst/>
            <a:gdLst/>
            <a:ahLst/>
            <a:cxnLst/>
            <a:rect l="l" t="t" r="r" b="b"/>
            <a:pathLst>
              <a:path w="1429384">
                <a:moveTo>
                  <a:pt x="0" y="0"/>
                </a:moveTo>
                <a:lnTo>
                  <a:pt x="1428918" y="0"/>
                </a:lnTo>
              </a:path>
            </a:pathLst>
          </a:custGeom>
          <a:ln w="47624">
            <a:solidFill>
              <a:srgbClr val="5353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11363358" y="3432787"/>
            <a:ext cx="1493585" cy="45719"/>
          </a:xfrm>
          <a:custGeom>
            <a:avLst/>
            <a:gdLst/>
            <a:ahLst/>
            <a:cxnLst/>
            <a:rect l="l" t="t" r="r" b="b"/>
            <a:pathLst>
              <a:path w="1429384">
                <a:moveTo>
                  <a:pt x="0" y="0"/>
                </a:moveTo>
                <a:lnTo>
                  <a:pt x="1428918" y="0"/>
                </a:lnTo>
              </a:path>
            </a:pathLst>
          </a:custGeom>
          <a:ln w="47624">
            <a:solidFill>
              <a:srgbClr val="5353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15530971" y="3502318"/>
            <a:ext cx="1429385" cy="0"/>
          </a:xfrm>
          <a:custGeom>
            <a:avLst/>
            <a:gdLst/>
            <a:ahLst/>
            <a:cxnLst/>
            <a:rect l="l" t="t" r="r" b="b"/>
            <a:pathLst>
              <a:path w="1429384">
                <a:moveTo>
                  <a:pt x="0" y="0"/>
                </a:moveTo>
                <a:lnTo>
                  <a:pt x="1428918" y="0"/>
                </a:lnTo>
              </a:path>
            </a:pathLst>
          </a:custGeom>
          <a:ln w="47624">
            <a:solidFill>
              <a:srgbClr val="5353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 txBox="1"/>
          <p:nvPr/>
        </p:nvSpPr>
        <p:spPr>
          <a:xfrm>
            <a:off x="1105300" y="9355262"/>
            <a:ext cx="29210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spc="125" dirty="0">
                <a:solidFill>
                  <a:srgbClr val="2E3475"/>
                </a:solidFill>
                <a:latin typeface="Tahoma"/>
                <a:cs typeface="Tahoma"/>
              </a:rPr>
              <a:t>0</a:t>
            </a:r>
            <a:r>
              <a:rPr sz="1800" spc="5" dirty="0">
                <a:solidFill>
                  <a:srgbClr val="2E3475"/>
                </a:solidFill>
                <a:latin typeface="Tahoma"/>
                <a:cs typeface="Tahoma"/>
              </a:rPr>
              <a:t>7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CB9187AE-589E-4433-9700-39E528C11E02}"/>
              </a:ext>
            </a:extLst>
          </p:cNvPr>
          <p:cNvSpPr txBox="1"/>
          <p:nvPr/>
        </p:nvSpPr>
        <p:spPr>
          <a:xfrm>
            <a:off x="10987918" y="655241"/>
            <a:ext cx="183394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tx2"/>
                </a:solidFill>
                <a:latin typeface="Arial"/>
                <a:cs typeface="Arial"/>
              </a:rPr>
              <a:t>SILVER</a:t>
            </a:r>
            <a:endParaRPr lang="en-US" b="1" dirty="0"/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ECB3309E-31F3-4D51-90C2-3F23C9777912}"/>
              </a:ext>
            </a:extLst>
          </p:cNvPr>
          <p:cNvSpPr txBox="1"/>
          <p:nvPr/>
        </p:nvSpPr>
        <p:spPr>
          <a:xfrm>
            <a:off x="7401714" y="670170"/>
            <a:ext cx="17516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tx2"/>
                </a:solidFill>
                <a:latin typeface="Arial"/>
                <a:cs typeface="Arial"/>
              </a:rPr>
              <a:t>GOLD</a:t>
            </a:r>
            <a:endParaRPr lang="en-US" b="1" dirty="0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24F0D4CD-E669-4E2D-AC8B-9EAA0657D896}"/>
              </a:ext>
            </a:extLst>
          </p:cNvPr>
          <p:cNvSpPr txBox="1"/>
          <p:nvPr/>
        </p:nvSpPr>
        <p:spPr>
          <a:xfrm>
            <a:off x="15132049" y="646144"/>
            <a:ext cx="183394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tx2"/>
                </a:solidFill>
                <a:latin typeface="Arial"/>
                <a:cs typeface="Arial"/>
              </a:rPr>
              <a:t>BRONZE</a:t>
            </a:r>
            <a:endParaRPr lang="en-US" b="1" dirty="0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5E2F4A9A-B15B-82FA-3B55-24B5A149260C}"/>
              </a:ext>
            </a:extLst>
          </p:cNvPr>
          <p:cNvSpPr/>
          <p:nvPr/>
        </p:nvSpPr>
        <p:spPr>
          <a:xfrm>
            <a:off x="1219200" y="2100003"/>
            <a:ext cx="3581400" cy="1018277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 descr="A blue and white logo&#10;&#10;AI-generated content may be incorrect.">
            <a:extLst>
              <a:ext uri="{FF2B5EF4-FFF2-40B4-BE49-F238E27FC236}">
                <a16:creationId xmlns:a16="http://schemas.microsoft.com/office/drawing/2014/main" id="{40E11C61-3893-13DD-B163-A3C524928268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396" y="670170"/>
            <a:ext cx="4427380" cy="303798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321022" y="1339710"/>
            <a:ext cx="1751964" cy="1751964"/>
            <a:chOff x="7224717" y="825812"/>
            <a:chExt cx="1751964" cy="1751964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24717" y="825812"/>
              <a:ext cx="1751630" cy="175163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25787" y="1127771"/>
              <a:ext cx="1149489" cy="114771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657974" y="1248466"/>
              <a:ext cx="885115" cy="841814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11141337" y="1352981"/>
            <a:ext cx="1779270" cy="1765300"/>
            <a:chOff x="11163166" y="832735"/>
            <a:chExt cx="1779270" cy="1765300"/>
          </a:xfrm>
        </p:grpSpPr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163166" y="832735"/>
              <a:ext cx="1779075" cy="176529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385187" y="1050350"/>
              <a:ext cx="1335063" cy="133592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711568" y="1351455"/>
              <a:ext cx="671910" cy="47784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2066658" y="1942955"/>
              <a:ext cx="245668" cy="12657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722938" y="1368287"/>
              <a:ext cx="654220" cy="68660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2022521" y="1049611"/>
              <a:ext cx="696314" cy="68940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1387041" y="1093077"/>
              <a:ext cx="482092" cy="1269328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2718119" y="1736568"/>
              <a:ext cx="635" cy="13335"/>
            </a:xfrm>
            <a:custGeom>
              <a:avLst/>
              <a:gdLst/>
              <a:ahLst/>
              <a:cxnLst/>
              <a:rect l="l" t="t" r="r" b="b"/>
              <a:pathLst>
                <a:path w="634" h="13335">
                  <a:moveTo>
                    <a:pt x="45" y="12847"/>
                  </a:moveTo>
                  <a:lnTo>
                    <a:pt x="218" y="8540"/>
                  </a:lnTo>
                  <a:lnTo>
                    <a:pt x="408" y="4292"/>
                  </a:lnTo>
                  <a:lnTo>
                    <a:pt x="540" y="0"/>
                  </a:lnTo>
                  <a:lnTo>
                    <a:pt x="424" y="4292"/>
                  </a:lnTo>
                  <a:lnTo>
                    <a:pt x="248" y="8584"/>
                  </a:lnTo>
                  <a:lnTo>
                    <a:pt x="45" y="12847"/>
                  </a:lnTo>
                  <a:close/>
                </a:path>
                <a:path w="634" h="13335">
                  <a:moveTo>
                    <a:pt x="44" y="12862"/>
                  </a:moveTo>
                  <a:close/>
                </a:path>
              </a:pathLst>
            </a:custGeom>
            <a:solidFill>
              <a:srgbClr val="E6E8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1615107" y="1948316"/>
              <a:ext cx="1062816" cy="44046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2489937" y="1579757"/>
              <a:ext cx="228971" cy="641191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11749385" y="2314444"/>
              <a:ext cx="299720" cy="73025"/>
            </a:xfrm>
            <a:custGeom>
              <a:avLst/>
              <a:gdLst/>
              <a:ahLst/>
              <a:cxnLst/>
              <a:rect l="l" t="t" r="r" b="b"/>
              <a:pathLst>
                <a:path w="299720" h="73025">
                  <a:moveTo>
                    <a:pt x="299189" y="72882"/>
                  </a:moveTo>
                  <a:lnTo>
                    <a:pt x="249792" y="71018"/>
                  </a:lnTo>
                  <a:lnTo>
                    <a:pt x="204127" y="65937"/>
                  </a:lnTo>
                  <a:lnTo>
                    <a:pt x="147388" y="55119"/>
                  </a:lnTo>
                  <a:lnTo>
                    <a:pt x="88993" y="38171"/>
                  </a:lnTo>
                  <a:lnTo>
                    <a:pt x="29045" y="14167"/>
                  </a:lnTo>
                  <a:lnTo>
                    <a:pt x="0" y="0"/>
                  </a:lnTo>
                  <a:lnTo>
                    <a:pt x="50463" y="23004"/>
                  </a:lnTo>
                  <a:lnTo>
                    <a:pt x="101861" y="41491"/>
                  </a:lnTo>
                  <a:lnTo>
                    <a:pt x="153950" y="55534"/>
                  </a:lnTo>
                  <a:lnTo>
                    <a:pt x="206486" y="65206"/>
                  </a:lnTo>
                  <a:lnTo>
                    <a:pt x="259227" y="70582"/>
                  </a:lnTo>
                  <a:lnTo>
                    <a:pt x="298765" y="72706"/>
                  </a:lnTo>
                  <a:lnTo>
                    <a:pt x="299189" y="72882"/>
                  </a:lnTo>
                  <a:close/>
                </a:path>
              </a:pathLst>
            </a:custGeom>
            <a:solidFill>
              <a:srgbClr val="D5D6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1566957" y="2175198"/>
              <a:ext cx="441641" cy="209827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12678231" y="1725391"/>
              <a:ext cx="240665" cy="394970"/>
            </a:xfrm>
            <a:custGeom>
              <a:avLst/>
              <a:gdLst/>
              <a:ahLst/>
              <a:cxnLst/>
              <a:rect l="l" t="t" r="r" b="b"/>
              <a:pathLst>
                <a:path w="240665" h="394969">
                  <a:moveTo>
                    <a:pt x="170619" y="394738"/>
                  </a:moveTo>
                  <a:lnTo>
                    <a:pt x="0" y="223497"/>
                  </a:lnTo>
                  <a:lnTo>
                    <a:pt x="14733" y="179385"/>
                  </a:lnTo>
                  <a:lnTo>
                    <a:pt x="26250" y="134832"/>
                  </a:lnTo>
                  <a:lnTo>
                    <a:pt x="34595" y="89979"/>
                  </a:lnTo>
                  <a:lnTo>
                    <a:pt x="39817" y="44983"/>
                  </a:lnTo>
                  <a:lnTo>
                    <a:pt x="41962" y="0"/>
                  </a:lnTo>
                  <a:lnTo>
                    <a:pt x="240662" y="199471"/>
                  </a:lnTo>
                  <a:lnTo>
                    <a:pt x="227296" y="250406"/>
                  </a:lnTo>
                  <a:lnTo>
                    <a:pt x="211092" y="299983"/>
                  </a:lnTo>
                  <a:lnTo>
                    <a:pt x="192162" y="348121"/>
                  </a:lnTo>
                  <a:lnTo>
                    <a:pt x="170619" y="394738"/>
                  </a:lnTo>
                  <a:close/>
                </a:path>
              </a:pathLst>
            </a:custGeom>
            <a:solidFill>
              <a:srgbClr val="CFD5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2677924" y="1724936"/>
              <a:ext cx="42268" cy="223936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1652646" y="849055"/>
              <a:ext cx="1050133" cy="1114467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2036372" y="1325994"/>
              <a:ext cx="414179" cy="369452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1798796" y="1049713"/>
              <a:ext cx="255850" cy="81775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2653711" y="1725112"/>
              <a:ext cx="65226" cy="246306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1185202" y="1179144"/>
              <a:ext cx="1404421" cy="1409719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1987011" y="2263624"/>
              <a:ext cx="440852" cy="125153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12048159" y="2387154"/>
              <a:ext cx="8890" cy="635"/>
            </a:xfrm>
            <a:custGeom>
              <a:avLst/>
              <a:gdLst/>
              <a:ahLst/>
              <a:cxnLst/>
              <a:rect l="l" t="t" r="r" b="b"/>
              <a:pathLst>
                <a:path w="8890" h="635">
                  <a:moveTo>
                    <a:pt x="6194" y="172"/>
                  </a:moveTo>
                  <a:lnTo>
                    <a:pt x="415" y="172"/>
                  </a:lnTo>
                  <a:lnTo>
                    <a:pt x="0" y="0"/>
                  </a:lnTo>
                  <a:lnTo>
                    <a:pt x="2809" y="69"/>
                  </a:lnTo>
                  <a:lnTo>
                    <a:pt x="8413" y="143"/>
                  </a:lnTo>
                  <a:lnTo>
                    <a:pt x="6194" y="172"/>
                  </a:lnTo>
                  <a:close/>
                </a:path>
              </a:pathLst>
            </a:custGeom>
            <a:solidFill>
              <a:srgbClr val="D9DB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8" name="object 28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5231286" y="1325995"/>
            <a:ext cx="1620532" cy="1716666"/>
          </a:xfrm>
          <a:prstGeom prst="rect">
            <a:avLst/>
          </a:prstGeom>
        </p:spPr>
      </p:pic>
      <p:sp>
        <p:nvSpPr>
          <p:cNvPr id="29" name="object 29"/>
          <p:cNvSpPr txBox="1"/>
          <p:nvPr/>
        </p:nvSpPr>
        <p:spPr>
          <a:xfrm rot="20004513">
            <a:off x="786345" y="5000162"/>
            <a:ext cx="4703161" cy="17007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5275" marR="5080" indent="-283210" algn="ctr">
              <a:lnSpc>
                <a:spcPct val="119400"/>
              </a:lnSpc>
              <a:spcBef>
                <a:spcPts val="100"/>
              </a:spcBef>
            </a:pPr>
            <a:r>
              <a:rPr sz="9600" spc="170" dirty="0">
                <a:solidFill>
                  <a:srgbClr val="1C70B9"/>
                </a:solidFill>
                <a:latin typeface="Brush Script MT" panose="03060802040406070304" pitchFamily="66" charset="0"/>
                <a:cs typeface="Arial"/>
              </a:rPr>
              <a:t>Event</a:t>
            </a:r>
            <a:r>
              <a:rPr lang="en-US" sz="9600" spc="170" dirty="0">
                <a:solidFill>
                  <a:srgbClr val="1C70B9"/>
                </a:solidFill>
                <a:latin typeface="Brush Script MT" panose="03060802040406070304" pitchFamily="66" charset="0"/>
                <a:cs typeface="Arial"/>
              </a:rPr>
              <a:t>s</a:t>
            </a:r>
            <a:endParaRPr sz="9600" dirty="0">
              <a:latin typeface="Brush Script MT" panose="03060802040406070304" pitchFamily="66" charset="0"/>
              <a:cs typeface="Arial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6440802" y="3889095"/>
            <a:ext cx="3383915" cy="121666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R="6985" algn="ctr">
              <a:lnSpc>
                <a:spcPct val="100000"/>
              </a:lnSpc>
              <a:spcBef>
                <a:spcPts val="135"/>
              </a:spcBef>
            </a:pPr>
            <a:r>
              <a:rPr sz="3950" spc="265" dirty="0">
                <a:solidFill>
                  <a:srgbClr val="2E3475"/>
                </a:solidFill>
                <a:latin typeface="Arial"/>
                <a:cs typeface="Arial"/>
              </a:rPr>
              <a:t>$</a:t>
            </a:r>
            <a:r>
              <a:rPr lang="en-US" sz="3950" spc="265" dirty="0">
                <a:solidFill>
                  <a:srgbClr val="2E3475"/>
                </a:solidFill>
                <a:latin typeface="Arial"/>
                <a:cs typeface="Arial"/>
              </a:rPr>
              <a:t>1500</a:t>
            </a:r>
            <a:endParaRPr sz="395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740"/>
              </a:spcBef>
            </a:pPr>
            <a:r>
              <a:rPr sz="1550" spc="55" dirty="0">
                <a:latin typeface="Arial"/>
                <a:cs typeface="Arial"/>
              </a:rPr>
              <a:t>Program</a:t>
            </a:r>
            <a:r>
              <a:rPr sz="1550" spc="10" dirty="0">
                <a:latin typeface="Arial"/>
                <a:cs typeface="Arial"/>
              </a:rPr>
              <a:t> </a:t>
            </a:r>
            <a:r>
              <a:rPr sz="1550" spc="70" dirty="0">
                <a:latin typeface="Arial"/>
                <a:cs typeface="Arial"/>
              </a:rPr>
              <a:t>Announcement</a:t>
            </a:r>
            <a:r>
              <a:rPr sz="1550" spc="15" dirty="0">
                <a:latin typeface="Arial"/>
                <a:cs typeface="Arial"/>
              </a:rPr>
              <a:t> </a:t>
            </a:r>
            <a:r>
              <a:rPr sz="1550" dirty="0">
                <a:latin typeface="Arial"/>
                <a:cs typeface="Arial"/>
              </a:rPr>
              <a:t>&amp;</a:t>
            </a:r>
            <a:r>
              <a:rPr sz="1550" spc="15" dirty="0">
                <a:latin typeface="Arial"/>
                <a:cs typeface="Arial"/>
              </a:rPr>
              <a:t> </a:t>
            </a:r>
            <a:r>
              <a:rPr sz="1550" spc="95" dirty="0">
                <a:latin typeface="Arial"/>
                <a:cs typeface="Arial"/>
              </a:rPr>
              <a:t>Website</a:t>
            </a:r>
            <a:endParaRPr sz="1550" dirty="0">
              <a:latin typeface="Arial"/>
              <a:cs typeface="Arial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10508120" y="3836777"/>
            <a:ext cx="3383915" cy="119062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930910">
              <a:lnSpc>
                <a:spcPct val="100000"/>
              </a:lnSpc>
              <a:spcBef>
                <a:spcPts val="135"/>
              </a:spcBef>
            </a:pPr>
            <a:r>
              <a:rPr sz="3950" spc="125" dirty="0">
                <a:solidFill>
                  <a:srgbClr val="2E3475"/>
                </a:solidFill>
                <a:latin typeface="Arial"/>
                <a:cs typeface="Arial"/>
              </a:rPr>
              <a:t>$</a:t>
            </a:r>
            <a:r>
              <a:rPr lang="en-US" sz="3950" spc="125" dirty="0">
                <a:solidFill>
                  <a:srgbClr val="2E3475"/>
                </a:solidFill>
                <a:latin typeface="Arial"/>
                <a:cs typeface="Arial"/>
              </a:rPr>
              <a:t>1000</a:t>
            </a:r>
            <a:endParaRPr sz="39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535"/>
              </a:spcBef>
            </a:pPr>
            <a:r>
              <a:rPr sz="1550" spc="55" dirty="0">
                <a:latin typeface="Arial"/>
                <a:cs typeface="Arial"/>
              </a:rPr>
              <a:t>Program</a:t>
            </a:r>
            <a:r>
              <a:rPr sz="1550" spc="10" dirty="0">
                <a:latin typeface="Arial"/>
                <a:cs typeface="Arial"/>
              </a:rPr>
              <a:t> </a:t>
            </a:r>
            <a:r>
              <a:rPr sz="1550" spc="70" dirty="0">
                <a:latin typeface="Arial"/>
                <a:cs typeface="Arial"/>
              </a:rPr>
              <a:t>Announcement</a:t>
            </a:r>
            <a:r>
              <a:rPr sz="1550" spc="15" dirty="0">
                <a:latin typeface="Arial"/>
                <a:cs typeface="Arial"/>
              </a:rPr>
              <a:t> </a:t>
            </a:r>
            <a:r>
              <a:rPr sz="1550" dirty="0">
                <a:latin typeface="Arial"/>
                <a:cs typeface="Arial"/>
              </a:rPr>
              <a:t>&amp;</a:t>
            </a:r>
            <a:r>
              <a:rPr sz="1550" spc="15" dirty="0">
                <a:latin typeface="Arial"/>
                <a:cs typeface="Arial"/>
              </a:rPr>
              <a:t> </a:t>
            </a:r>
            <a:r>
              <a:rPr sz="1550" spc="95" dirty="0">
                <a:latin typeface="Arial"/>
                <a:cs typeface="Arial"/>
              </a:rPr>
              <a:t>Website</a:t>
            </a:r>
            <a:endParaRPr sz="1550" dirty="0">
              <a:latin typeface="Arial"/>
              <a:cs typeface="Arial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14515876" y="4878294"/>
            <a:ext cx="3383915" cy="2628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550" spc="55" dirty="0">
                <a:latin typeface="Arial"/>
                <a:cs typeface="Arial"/>
              </a:rPr>
              <a:t>Program</a:t>
            </a:r>
            <a:r>
              <a:rPr sz="1550" spc="10" dirty="0">
                <a:latin typeface="Arial"/>
                <a:cs typeface="Arial"/>
              </a:rPr>
              <a:t> </a:t>
            </a:r>
            <a:r>
              <a:rPr sz="1550" spc="70" dirty="0">
                <a:latin typeface="Arial"/>
                <a:cs typeface="Arial"/>
              </a:rPr>
              <a:t>Announcement</a:t>
            </a:r>
            <a:r>
              <a:rPr sz="1550" spc="15" dirty="0">
                <a:latin typeface="Arial"/>
                <a:cs typeface="Arial"/>
              </a:rPr>
              <a:t> </a:t>
            </a:r>
            <a:r>
              <a:rPr sz="1550" dirty="0">
                <a:latin typeface="Arial"/>
                <a:cs typeface="Arial"/>
              </a:rPr>
              <a:t>&amp;</a:t>
            </a:r>
            <a:r>
              <a:rPr sz="1550" spc="15" dirty="0">
                <a:latin typeface="Arial"/>
                <a:cs typeface="Arial"/>
              </a:rPr>
              <a:t> </a:t>
            </a:r>
            <a:r>
              <a:rPr sz="1550" spc="95" dirty="0">
                <a:latin typeface="Arial"/>
                <a:cs typeface="Arial"/>
              </a:rPr>
              <a:t>Website</a:t>
            </a:r>
            <a:endParaRPr sz="1550">
              <a:latin typeface="Arial"/>
              <a:cs typeface="Arial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6515628" y="5303323"/>
            <a:ext cx="3234055" cy="2628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550" spc="55" dirty="0">
                <a:latin typeface="Arial"/>
                <a:cs typeface="Arial"/>
              </a:rPr>
              <a:t>Program</a:t>
            </a:r>
            <a:r>
              <a:rPr sz="1550" spc="10" dirty="0">
                <a:latin typeface="Arial"/>
                <a:cs typeface="Arial"/>
              </a:rPr>
              <a:t> Visuals </a:t>
            </a:r>
            <a:r>
              <a:rPr sz="1550" dirty="0">
                <a:latin typeface="Arial"/>
                <a:cs typeface="Arial"/>
              </a:rPr>
              <a:t>&amp;</a:t>
            </a:r>
            <a:r>
              <a:rPr sz="1550" spc="10" dirty="0">
                <a:latin typeface="Arial"/>
                <a:cs typeface="Arial"/>
              </a:rPr>
              <a:t> </a:t>
            </a:r>
            <a:r>
              <a:rPr sz="1550" spc="50" dirty="0">
                <a:latin typeface="Arial"/>
                <a:cs typeface="Arial"/>
              </a:rPr>
              <a:t>Event</a:t>
            </a:r>
            <a:r>
              <a:rPr sz="1550" spc="15" dirty="0">
                <a:latin typeface="Arial"/>
                <a:cs typeface="Arial"/>
              </a:rPr>
              <a:t> </a:t>
            </a:r>
            <a:r>
              <a:rPr sz="1550" spc="40" dirty="0">
                <a:latin typeface="Arial"/>
                <a:cs typeface="Arial"/>
              </a:rPr>
              <a:t>Materials</a:t>
            </a:r>
            <a:endParaRPr sz="1550">
              <a:latin typeface="Arial"/>
              <a:cs typeface="Arial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10548722" y="5303323"/>
            <a:ext cx="3234055" cy="2628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550" spc="55" dirty="0">
                <a:latin typeface="Arial"/>
                <a:cs typeface="Arial"/>
              </a:rPr>
              <a:t>Program</a:t>
            </a:r>
            <a:r>
              <a:rPr sz="1550" spc="10" dirty="0">
                <a:latin typeface="Arial"/>
                <a:cs typeface="Arial"/>
              </a:rPr>
              <a:t> Visuals </a:t>
            </a:r>
            <a:r>
              <a:rPr sz="1550" dirty="0">
                <a:latin typeface="Arial"/>
                <a:cs typeface="Arial"/>
              </a:rPr>
              <a:t>&amp;</a:t>
            </a:r>
            <a:r>
              <a:rPr sz="1550" spc="10" dirty="0">
                <a:latin typeface="Arial"/>
                <a:cs typeface="Arial"/>
              </a:rPr>
              <a:t> </a:t>
            </a:r>
            <a:r>
              <a:rPr sz="1550" spc="50" dirty="0">
                <a:latin typeface="Arial"/>
                <a:cs typeface="Arial"/>
              </a:rPr>
              <a:t>Event</a:t>
            </a:r>
            <a:r>
              <a:rPr sz="1550" spc="15" dirty="0">
                <a:latin typeface="Arial"/>
                <a:cs typeface="Arial"/>
              </a:rPr>
              <a:t> </a:t>
            </a:r>
            <a:r>
              <a:rPr sz="1550" spc="40" dirty="0">
                <a:latin typeface="Arial"/>
                <a:cs typeface="Arial"/>
              </a:rPr>
              <a:t>Materials</a:t>
            </a:r>
            <a:endParaRPr sz="1550">
              <a:latin typeface="Arial"/>
              <a:cs typeface="Arial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14523896" y="5303323"/>
            <a:ext cx="3234055" cy="2628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550" spc="55" dirty="0">
                <a:latin typeface="Arial"/>
                <a:cs typeface="Arial"/>
              </a:rPr>
              <a:t>Program</a:t>
            </a:r>
            <a:r>
              <a:rPr sz="1550" spc="10" dirty="0">
                <a:latin typeface="Arial"/>
                <a:cs typeface="Arial"/>
              </a:rPr>
              <a:t> Visuals </a:t>
            </a:r>
            <a:r>
              <a:rPr sz="1550" dirty="0">
                <a:latin typeface="Arial"/>
                <a:cs typeface="Arial"/>
              </a:rPr>
              <a:t>&amp;</a:t>
            </a:r>
            <a:r>
              <a:rPr sz="1550" spc="10" dirty="0">
                <a:latin typeface="Arial"/>
                <a:cs typeface="Arial"/>
              </a:rPr>
              <a:t> </a:t>
            </a:r>
            <a:r>
              <a:rPr sz="1550" spc="50" dirty="0">
                <a:latin typeface="Arial"/>
                <a:cs typeface="Arial"/>
              </a:rPr>
              <a:t>Event</a:t>
            </a:r>
            <a:r>
              <a:rPr sz="1550" spc="15" dirty="0">
                <a:latin typeface="Arial"/>
                <a:cs typeface="Arial"/>
              </a:rPr>
              <a:t> </a:t>
            </a:r>
            <a:r>
              <a:rPr sz="1550" spc="40" dirty="0">
                <a:latin typeface="Arial"/>
                <a:cs typeface="Arial"/>
              </a:rPr>
              <a:t>Materials</a:t>
            </a:r>
            <a:endParaRPr sz="1550">
              <a:latin typeface="Arial"/>
              <a:cs typeface="Arial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6376657" y="5733264"/>
            <a:ext cx="3496945" cy="2628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550" spc="5" dirty="0">
                <a:latin typeface="Arial"/>
                <a:cs typeface="Arial"/>
              </a:rPr>
              <a:t>E-Blast </a:t>
            </a:r>
            <a:r>
              <a:rPr sz="1550" spc="155" dirty="0">
                <a:latin typeface="Arial"/>
                <a:cs typeface="Arial"/>
              </a:rPr>
              <a:t>to</a:t>
            </a:r>
            <a:r>
              <a:rPr sz="1550" spc="5" dirty="0">
                <a:latin typeface="Arial"/>
                <a:cs typeface="Arial"/>
              </a:rPr>
              <a:t> </a:t>
            </a:r>
            <a:r>
              <a:rPr sz="1550" spc="50" dirty="0">
                <a:latin typeface="Arial"/>
                <a:cs typeface="Arial"/>
              </a:rPr>
              <a:t>Members</a:t>
            </a:r>
            <a:r>
              <a:rPr sz="1550" spc="10" dirty="0">
                <a:latin typeface="Arial"/>
                <a:cs typeface="Arial"/>
              </a:rPr>
              <a:t> </a:t>
            </a:r>
            <a:r>
              <a:rPr sz="1550" spc="5" dirty="0">
                <a:latin typeface="Arial"/>
                <a:cs typeface="Arial"/>
              </a:rPr>
              <a:t>Pre </a:t>
            </a:r>
            <a:r>
              <a:rPr sz="1550" dirty="0">
                <a:latin typeface="Arial"/>
                <a:cs typeface="Arial"/>
              </a:rPr>
              <a:t>&amp;</a:t>
            </a:r>
            <a:r>
              <a:rPr sz="1550" spc="10" dirty="0">
                <a:latin typeface="Arial"/>
                <a:cs typeface="Arial"/>
              </a:rPr>
              <a:t> </a:t>
            </a:r>
            <a:r>
              <a:rPr sz="1550" spc="45" dirty="0">
                <a:latin typeface="Arial"/>
                <a:cs typeface="Arial"/>
              </a:rPr>
              <a:t>Post-Event</a:t>
            </a:r>
            <a:endParaRPr sz="1550">
              <a:latin typeface="Arial"/>
              <a:cs typeface="Arial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10395090" y="5850523"/>
            <a:ext cx="3496945" cy="2628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550" spc="5" dirty="0">
                <a:latin typeface="Arial"/>
                <a:cs typeface="Arial"/>
              </a:rPr>
              <a:t>E-Blast </a:t>
            </a:r>
            <a:r>
              <a:rPr sz="1550" spc="155" dirty="0">
                <a:latin typeface="Arial"/>
                <a:cs typeface="Arial"/>
              </a:rPr>
              <a:t>to</a:t>
            </a:r>
            <a:r>
              <a:rPr sz="1550" spc="5" dirty="0">
                <a:latin typeface="Arial"/>
                <a:cs typeface="Arial"/>
              </a:rPr>
              <a:t> </a:t>
            </a:r>
            <a:r>
              <a:rPr sz="1550" spc="50" dirty="0">
                <a:latin typeface="Arial"/>
                <a:cs typeface="Arial"/>
              </a:rPr>
              <a:t>Members</a:t>
            </a:r>
            <a:r>
              <a:rPr sz="1550" spc="10" dirty="0">
                <a:latin typeface="Arial"/>
                <a:cs typeface="Arial"/>
              </a:rPr>
              <a:t> </a:t>
            </a:r>
            <a:r>
              <a:rPr sz="1550" spc="5" dirty="0">
                <a:latin typeface="Arial"/>
                <a:cs typeface="Arial"/>
              </a:rPr>
              <a:t>Pre </a:t>
            </a:r>
            <a:r>
              <a:rPr sz="1550" dirty="0">
                <a:latin typeface="Arial"/>
                <a:cs typeface="Arial"/>
              </a:rPr>
              <a:t>&amp;</a:t>
            </a:r>
            <a:r>
              <a:rPr sz="1550" spc="10" dirty="0">
                <a:latin typeface="Arial"/>
                <a:cs typeface="Arial"/>
              </a:rPr>
              <a:t> </a:t>
            </a:r>
            <a:r>
              <a:rPr sz="1550" spc="45" dirty="0">
                <a:latin typeface="Arial"/>
                <a:cs typeface="Arial"/>
              </a:rPr>
              <a:t>Post-Event</a:t>
            </a:r>
            <a:endParaRPr sz="1550">
              <a:latin typeface="Arial"/>
              <a:cs typeface="Arial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14311248" y="5850523"/>
            <a:ext cx="3792854" cy="2628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550" spc="5" dirty="0">
                <a:latin typeface="Arial"/>
                <a:cs typeface="Arial"/>
              </a:rPr>
              <a:t>E-Blast </a:t>
            </a:r>
            <a:r>
              <a:rPr sz="1550" spc="155" dirty="0">
                <a:latin typeface="Arial"/>
                <a:cs typeface="Arial"/>
              </a:rPr>
              <a:t>to</a:t>
            </a:r>
            <a:r>
              <a:rPr sz="1550" spc="10" dirty="0">
                <a:latin typeface="Arial"/>
                <a:cs typeface="Arial"/>
              </a:rPr>
              <a:t> </a:t>
            </a:r>
            <a:r>
              <a:rPr sz="1550" spc="50" dirty="0">
                <a:latin typeface="Arial"/>
                <a:cs typeface="Arial"/>
              </a:rPr>
              <a:t>All</a:t>
            </a:r>
            <a:r>
              <a:rPr sz="1550" spc="10" dirty="0">
                <a:latin typeface="Arial"/>
                <a:cs typeface="Arial"/>
              </a:rPr>
              <a:t> </a:t>
            </a:r>
            <a:r>
              <a:rPr sz="1550" spc="50" dirty="0">
                <a:latin typeface="Arial"/>
                <a:cs typeface="Arial"/>
              </a:rPr>
              <a:t>Members</a:t>
            </a:r>
            <a:r>
              <a:rPr sz="1550" spc="10" dirty="0">
                <a:latin typeface="Arial"/>
                <a:cs typeface="Arial"/>
              </a:rPr>
              <a:t> </a:t>
            </a:r>
            <a:r>
              <a:rPr sz="1550" spc="5" dirty="0">
                <a:latin typeface="Arial"/>
                <a:cs typeface="Arial"/>
              </a:rPr>
              <a:t>Pre </a:t>
            </a:r>
            <a:r>
              <a:rPr sz="1550" dirty="0">
                <a:latin typeface="Arial"/>
                <a:cs typeface="Arial"/>
              </a:rPr>
              <a:t>&amp;</a:t>
            </a:r>
            <a:r>
              <a:rPr sz="1550" spc="10" dirty="0">
                <a:latin typeface="Arial"/>
                <a:cs typeface="Arial"/>
              </a:rPr>
              <a:t> </a:t>
            </a:r>
            <a:r>
              <a:rPr sz="1550" spc="45" dirty="0">
                <a:latin typeface="Arial"/>
                <a:cs typeface="Arial"/>
              </a:rPr>
              <a:t>Post-Event</a:t>
            </a:r>
            <a:endParaRPr sz="1550">
              <a:latin typeface="Arial"/>
              <a:cs typeface="Arial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7106659" y="6221825"/>
            <a:ext cx="2127885" cy="2628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550" spc="30" dirty="0">
                <a:latin typeface="Arial"/>
                <a:cs typeface="Arial"/>
              </a:rPr>
              <a:t>Social</a:t>
            </a:r>
            <a:r>
              <a:rPr sz="1550" spc="-10" dirty="0">
                <a:latin typeface="Arial"/>
                <a:cs typeface="Arial"/>
              </a:rPr>
              <a:t> </a:t>
            </a:r>
            <a:r>
              <a:rPr sz="1550" spc="40" dirty="0">
                <a:latin typeface="Arial"/>
                <a:cs typeface="Arial"/>
              </a:rPr>
              <a:t>Media</a:t>
            </a:r>
            <a:r>
              <a:rPr sz="1550" spc="-10" dirty="0">
                <a:latin typeface="Arial"/>
                <a:cs typeface="Arial"/>
              </a:rPr>
              <a:t> </a:t>
            </a:r>
            <a:r>
              <a:rPr sz="1550" spc="55" dirty="0">
                <a:latin typeface="Arial"/>
                <a:cs typeface="Arial"/>
              </a:rPr>
              <a:t>Mentions</a:t>
            </a:r>
            <a:endParaRPr sz="1550">
              <a:latin typeface="Arial"/>
              <a:cs typeface="Arial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11022996" y="6339090"/>
            <a:ext cx="2127885" cy="2628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550" spc="30" dirty="0">
                <a:latin typeface="Arial"/>
                <a:cs typeface="Arial"/>
              </a:rPr>
              <a:t>Social</a:t>
            </a:r>
            <a:r>
              <a:rPr sz="1550" spc="-10" dirty="0">
                <a:latin typeface="Arial"/>
                <a:cs typeface="Arial"/>
              </a:rPr>
              <a:t> </a:t>
            </a:r>
            <a:r>
              <a:rPr sz="1550" spc="40" dirty="0">
                <a:latin typeface="Arial"/>
                <a:cs typeface="Arial"/>
              </a:rPr>
              <a:t>Media</a:t>
            </a:r>
            <a:r>
              <a:rPr sz="1550" spc="-10" dirty="0">
                <a:latin typeface="Arial"/>
                <a:cs typeface="Arial"/>
              </a:rPr>
              <a:t> </a:t>
            </a:r>
            <a:r>
              <a:rPr sz="1550" spc="55" dirty="0">
                <a:latin typeface="Arial"/>
                <a:cs typeface="Arial"/>
              </a:rPr>
              <a:t>Mentions</a:t>
            </a:r>
            <a:endParaRPr sz="1550">
              <a:latin typeface="Arial"/>
              <a:cs typeface="Arial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15047331" y="6442615"/>
            <a:ext cx="2127885" cy="2628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550" spc="30" dirty="0">
                <a:latin typeface="Arial"/>
                <a:cs typeface="Arial"/>
              </a:rPr>
              <a:t>Social</a:t>
            </a:r>
            <a:r>
              <a:rPr sz="1550" spc="-10" dirty="0">
                <a:latin typeface="Arial"/>
                <a:cs typeface="Arial"/>
              </a:rPr>
              <a:t> </a:t>
            </a:r>
            <a:r>
              <a:rPr sz="1550" spc="40" dirty="0">
                <a:latin typeface="Arial"/>
                <a:cs typeface="Arial"/>
              </a:rPr>
              <a:t>Media</a:t>
            </a:r>
            <a:r>
              <a:rPr sz="1550" spc="-10" dirty="0">
                <a:latin typeface="Arial"/>
                <a:cs typeface="Arial"/>
              </a:rPr>
              <a:t> </a:t>
            </a:r>
            <a:r>
              <a:rPr sz="1550" spc="55" dirty="0">
                <a:latin typeface="Arial"/>
                <a:cs typeface="Arial"/>
              </a:rPr>
              <a:t>Mentions</a:t>
            </a:r>
            <a:endParaRPr sz="1550">
              <a:latin typeface="Arial"/>
              <a:cs typeface="Arial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6591531" y="6711196"/>
            <a:ext cx="3158490" cy="2628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550" spc="85" dirty="0">
                <a:latin typeface="Arial"/>
                <a:cs typeface="Arial"/>
              </a:rPr>
              <a:t>Complimentary</a:t>
            </a:r>
            <a:r>
              <a:rPr sz="1550" spc="-10" dirty="0">
                <a:latin typeface="Arial"/>
                <a:cs typeface="Arial"/>
              </a:rPr>
              <a:t> </a:t>
            </a:r>
            <a:r>
              <a:rPr sz="1550" spc="85" dirty="0">
                <a:latin typeface="Arial"/>
                <a:cs typeface="Arial"/>
              </a:rPr>
              <a:t>Attendance</a:t>
            </a:r>
            <a:r>
              <a:rPr sz="1550" spc="-10" dirty="0">
                <a:latin typeface="Arial"/>
                <a:cs typeface="Arial"/>
              </a:rPr>
              <a:t> </a:t>
            </a:r>
            <a:r>
              <a:rPr sz="1550" spc="90" dirty="0">
                <a:latin typeface="Arial"/>
                <a:cs typeface="Arial"/>
              </a:rPr>
              <a:t>for</a:t>
            </a:r>
            <a:r>
              <a:rPr sz="1550" spc="-10" dirty="0">
                <a:latin typeface="Arial"/>
                <a:cs typeface="Arial"/>
              </a:rPr>
              <a:t> </a:t>
            </a:r>
            <a:r>
              <a:rPr sz="1550" spc="45" dirty="0">
                <a:latin typeface="Arial"/>
                <a:cs typeface="Arial"/>
              </a:rPr>
              <a:t>2</a:t>
            </a:r>
            <a:endParaRPr sz="1550" dirty="0">
              <a:latin typeface="Arial"/>
              <a:cs typeface="Arial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10451727" y="6711196"/>
            <a:ext cx="3158490" cy="2628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550" spc="85" dirty="0">
                <a:latin typeface="Arial"/>
                <a:cs typeface="Arial"/>
              </a:rPr>
              <a:t>Complimentary</a:t>
            </a:r>
            <a:r>
              <a:rPr sz="1550" spc="-10" dirty="0">
                <a:latin typeface="Arial"/>
                <a:cs typeface="Arial"/>
              </a:rPr>
              <a:t> </a:t>
            </a:r>
            <a:r>
              <a:rPr sz="1550" spc="85" dirty="0">
                <a:latin typeface="Arial"/>
                <a:cs typeface="Arial"/>
              </a:rPr>
              <a:t>Attendance</a:t>
            </a:r>
            <a:r>
              <a:rPr sz="1550" spc="-10" dirty="0">
                <a:latin typeface="Arial"/>
                <a:cs typeface="Arial"/>
              </a:rPr>
              <a:t> </a:t>
            </a:r>
            <a:r>
              <a:rPr sz="1550" spc="90" dirty="0">
                <a:latin typeface="Arial"/>
                <a:cs typeface="Arial"/>
              </a:rPr>
              <a:t>for</a:t>
            </a:r>
            <a:r>
              <a:rPr sz="1550" spc="-10" dirty="0">
                <a:latin typeface="Arial"/>
                <a:cs typeface="Arial"/>
              </a:rPr>
              <a:t> </a:t>
            </a:r>
            <a:r>
              <a:rPr sz="1550" spc="45" dirty="0">
                <a:latin typeface="Arial"/>
                <a:cs typeface="Arial"/>
              </a:rPr>
              <a:t>2</a:t>
            </a:r>
            <a:endParaRPr sz="1550">
              <a:latin typeface="Arial"/>
              <a:cs typeface="Arial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14634956" y="6945725"/>
            <a:ext cx="3145790" cy="2628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550" spc="85" dirty="0">
                <a:latin typeface="Arial"/>
                <a:cs typeface="Arial"/>
              </a:rPr>
              <a:t>Complimentary</a:t>
            </a:r>
            <a:r>
              <a:rPr sz="1550" spc="-10" dirty="0">
                <a:latin typeface="Arial"/>
                <a:cs typeface="Arial"/>
              </a:rPr>
              <a:t> </a:t>
            </a:r>
            <a:r>
              <a:rPr sz="1550" spc="85" dirty="0">
                <a:latin typeface="Arial"/>
                <a:cs typeface="Arial"/>
              </a:rPr>
              <a:t>Attendance</a:t>
            </a:r>
            <a:r>
              <a:rPr sz="1550" spc="-5" dirty="0">
                <a:latin typeface="Arial"/>
                <a:cs typeface="Arial"/>
              </a:rPr>
              <a:t> </a:t>
            </a:r>
            <a:r>
              <a:rPr sz="1550" spc="90" dirty="0">
                <a:latin typeface="Arial"/>
                <a:cs typeface="Arial"/>
              </a:rPr>
              <a:t>for</a:t>
            </a:r>
            <a:r>
              <a:rPr sz="1550" spc="-10" dirty="0">
                <a:latin typeface="Arial"/>
                <a:cs typeface="Arial"/>
              </a:rPr>
              <a:t> </a:t>
            </a:r>
            <a:r>
              <a:rPr sz="1550" spc="-60" dirty="0">
                <a:latin typeface="Arial"/>
                <a:cs typeface="Arial"/>
              </a:rPr>
              <a:t>1</a:t>
            </a:r>
            <a:endParaRPr sz="1550">
              <a:latin typeface="Arial"/>
              <a:cs typeface="Arial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6704903" y="8337005"/>
            <a:ext cx="2983865" cy="25199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en-US" sz="1550" spc="45" dirty="0">
                <a:latin typeface="Arial"/>
                <a:cs typeface="Arial"/>
              </a:rPr>
              <a:t>Sponsor </a:t>
            </a:r>
            <a:r>
              <a:rPr sz="1550" spc="45" dirty="0">
                <a:latin typeface="Arial"/>
                <a:cs typeface="Arial"/>
              </a:rPr>
              <a:t>Table</a:t>
            </a:r>
            <a:r>
              <a:rPr lang="en-US" sz="1550" spc="45" dirty="0">
                <a:latin typeface="Arial"/>
                <a:cs typeface="Arial"/>
              </a:rPr>
              <a:t> </a:t>
            </a:r>
            <a:r>
              <a:rPr lang="en-US" sz="1550" spc="10" dirty="0">
                <a:latin typeface="Arial"/>
                <a:cs typeface="Arial"/>
              </a:rPr>
              <a:t>at </a:t>
            </a:r>
            <a:r>
              <a:rPr sz="1550" spc="50" dirty="0">
                <a:latin typeface="Arial"/>
                <a:cs typeface="Arial"/>
              </a:rPr>
              <a:t>Event</a:t>
            </a:r>
            <a:endParaRPr sz="1550" dirty="0">
              <a:latin typeface="Arial"/>
              <a:cs typeface="Arial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10674067" y="7965757"/>
            <a:ext cx="2983865" cy="25199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en-US" sz="1550" spc="45" dirty="0">
                <a:latin typeface="Arial"/>
                <a:cs typeface="Arial"/>
              </a:rPr>
              <a:t>Sponsor </a:t>
            </a:r>
            <a:r>
              <a:rPr sz="1550" spc="45" dirty="0">
                <a:latin typeface="Arial"/>
                <a:cs typeface="Arial"/>
              </a:rPr>
              <a:t>Table</a:t>
            </a:r>
            <a:r>
              <a:rPr sz="1550" spc="10" dirty="0">
                <a:latin typeface="Arial"/>
                <a:cs typeface="Arial"/>
              </a:rPr>
              <a:t> </a:t>
            </a:r>
            <a:r>
              <a:rPr lang="en-US" sz="1550" spc="10" dirty="0">
                <a:latin typeface="Arial"/>
                <a:cs typeface="Arial"/>
              </a:rPr>
              <a:t>at</a:t>
            </a:r>
            <a:r>
              <a:rPr sz="1550" spc="10" dirty="0">
                <a:latin typeface="Arial"/>
                <a:cs typeface="Arial"/>
              </a:rPr>
              <a:t> </a:t>
            </a:r>
            <a:r>
              <a:rPr sz="1550" spc="50" dirty="0">
                <a:latin typeface="Arial"/>
                <a:cs typeface="Arial"/>
              </a:rPr>
              <a:t>Event</a:t>
            </a:r>
            <a:endParaRPr sz="1550" dirty="0">
              <a:latin typeface="Arial"/>
              <a:cs typeface="Arial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6769166" y="7530618"/>
            <a:ext cx="2966720" cy="577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29969" marR="5080" indent="-1017905">
              <a:lnSpc>
                <a:spcPct val="116900"/>
              </a:lnSpc>
              <a:spcBef>
                <a:spcPts val="100"/>
              </a:spcBef>
            </a:pPr>
            <a:r>
              <a:rPr sz="1550" spc="25" dirty="0">
                <a:latin typeface="Arial"/>
                <a:cs typeface="Arial"/>
              </a:rPr>
              <a:t>Raffle</a:t>
            </a:r>
            <a:r>
              <a:rPr sz="1550" spc="5" dirty="0">
                <a:latin typeface="Arial"/>
                <a:cs typeface="Arial"/>
              </a:rPr>
              <a:t> </a:t>
            </a:r>
            <a:r>
              <a:rPr sz="1550" spc="155" dirty="0">
                <a:latin typeface="Arial"/>
                <a:cs typeface="Arial"/>
              </a:rPr>
              <a:t>to</a:t>
            </a:r>
            <a:r>
              <a:rPr sz="1550" spc="5" dirty="0">
                <a:latin typeface="Arial"/>
                <a:cs typeface="Arial"/>
              </a:rPr>
              <a:t> </a:t>
            </a:r>
            <a:r>
              <a:rPr sz="1550" spc="95" dirty="0">
                <a:latin typeface="Arial"/>
                <a:cs typeface="Arial"/>
              </a:rPr>
              <a:t>collect</a:t>
            </a:r>
            <a:r>
              <a:rPr sz="1550" spc="10" dirty="0">
                <a:latin typeface="Arial"/>
                <a:cs typeface="Arial"/>
              </a:rPr>
              <a:t> </a:t>
            </a:r>
            <a:r>
              <a:rPr sz="1550" spc="25" dirty="0">
                <a:latin typeface="Arial"/>
                <a:cs typeface="Arial"/>
              </a:rPr>
              <a:t>business</a:t>
            </a:r>
            <a:r>
              <a:rPr sz="1550" spc="5" dirty="0">
                <a:latin typeface="Arial"/>
                <a:cs typeface="Arial"/>
              </a:rPr>
              <a:t> </a:t>
            </a:r>
            <a:r>
              <a:rPr sz="1550" spc="50" dirty="0">
                <a:latin typeface="Arial"/>
                <a:cs typeface="Arial"/>
              </a:rPr>
              <a:t>cards </a:t>
            </a:r>
            <a:r>
              <a:rPr sz="1550" spc="-415" dirty="0">
                <a:latin typeface="Arial"/>
                <a:cs typeface="Arial"/>
              </a:rPr>
              <a:t> </a:t>
            </a:r>
            <a:r>
              <a:rPr sz="1550" spc="70" dirty="0">
                <a:latin typeface="Arial"/>
                <a:cs typeface="Arial"/>
              </a:rPr>
              <a:t>(Optional)</a:t>
            </a:r>
            <a:endParaRPr sz="1550" dirty="0">
              <a:latin typeface="Arial"/>
              <a:cs typeface="Arial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10631809" y="7207269"/>
            <a:ext cx="2966720" cy="577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29969" marR="5080" indent="-1017905">
              <a:lnSpc>
                <a:spcPct val="116900"/>
              </a:lnSpc>
              <a:spcBef>
                <a:spcPts val="100"/>
              </a:spcBef>
            </a:pPr>
            <a:r>
              <a:rPr sz="1550" spc="25" dirty="0">
                <a:latin typeface="Arial"/>
                <a:cs typeface="Arial"/>
              </a:rPr>
              <a:t>Raffle</a:t>
            </a:r>
            <a:r>
              <a:rPr sz="1550" spc="5" dirty="0">
                <a:latin typeface="Arial"/>
                <a:cs typeface="Arial"/>
              </a:rPr>
              <a:t> </a:t>
            </a:r>
            <a:r>
              <a:rPr sz="1550" spc="155" dirty="0">
                <a:latin typeface="Arial"/>
                <a:cs typeface="Arial"/>
              </a:rPr>
              <a:t>to</a:t>
            </a:r>
            <a:r>
              <a:rPr sz="1550" spc="5" dirty="0">
                <a:latin typeface="Arial"/>
                <a:cs typeface="Arial"/>
              </a:rPr>
              <a:t> </a:t>
            </a:r>
            <a:r>
              <a:rPr sz="1550" spc="95" dirty="0">
                <a:latin typeface="Arial"/>
                <a:cs typeface="Arial"/>
              </a:rPr>
              <a:t>collect</a:t>
            </a:r>
            <a:r>
              <a:rPr sz="1550" spc="10" dirty="0">
                <a:latin typeface="Arial"/>
                <a:cs typeface="Arial"/>
              </a:rPr>
              <a:t> </a:t>
            </a:r>
            <a:r>
              <a:rPr sz="1550" spc="25" dirty="0">
                <a:latin typeface="Arial"/>
                <a:cs typeface="Arial"/>
              </a:rPr>
              <a:t>business</a:t>
            </a:r>
            <a:r>
              <a:rPr sz="1550" spc="5" dirty="0">
                <a:latin typeface="Arial"/>
                <a:cs typeface="Arial"/>
              </a:rPr>
              <a:t> </a:t>
            </a:r>
            <a:r>
              <a:rPr sz="1550" spc="50" dirty="0">
                <a:latin typeface="Arial"/>
                <a:cs typeface="Arial"/>
              </a:rPr>
              <a:t>cards </a:t>
            </a:r>
            <a:r>
              <a:rPr sz="1550" spc="-415" dirty="0">
                <a:latin typeface="Arial"/>
                <a:cs typeface="Arial"/>
              </a:rPr>
              <a:t> </a:t>
            </a:r>
            <a:r>
              <a:rPr sz="1550" spc="70" dirty="0">
                <a:latin typeface="Arial"/>
                <a:cs typeface="Arial"/>
              </a:rPr>
              <a:t>(Optional)</a:t>
            </a:r>
            <a:endParaRPr sz="1550">
              <a:latin typeface="Arial"/>
              <a:cs typeface="Arial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14648333" y="7417057"/>
            <a:ext cx="2966720" cy="577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29969" marR="5080" indent="-1017905">
              <a:lnSpc>
                <a:spcPct val="116900"/>
              </a:lnSpc>
              <a:spcBef>
                <a:spcPts val="100"/>
              </a:spcBef>
            </a:pPr>
            <a:r>
              <a:rPr sz="1550" spc="25" dirty="0">
                <a:latin typeface="Arial"/>
                <a:cs typeface="Arial"/>
              </a:rPr>
              <a:t>Raffle</a:t>
            </a:r>
            <a:r>
              <a:rPr sz="1550" spc="5" dirty="0">
                <a:latin typeface="Arial"/>
                <a:cs typeface="Arial"/>
              </a:rPr>
              <a:t> </a:t>
            </a:r>
            <a:r>
              <a:rPr sz="1550" spc="155" dirty="0">
                <a:latin typeface="Arial"/>
                <a:cs typeface="Arial"/>
              </a:rPr>
              <a:t>to</a:t>
            </a:r>
            <a:r>
              <a:rPr sz="1550" spc="5" dirty="0">
                <a:latin typeface="Arial"/>
                <a:cs typeface="Arial"/>
              </a:rPr>
              <a:t> </a:t>
            </a:r>
            <a:r>
              <a:rPr sz="1550" spc="95" dirty="0">
                <a:latin typeface="Arial"/>
                <a:cs typeface="Arial"/>
              </a:rPr>
              <a:t>collect</a:t>
            </a:r>
            <a:r>
              <a:rPr sz="1550" spc="10" dirty="0">
                <a:latin typeface="Arial"/>
                <a:cs typeface="Arial"/>
              </a:rPr>
              <a:t> </a:t>
            </a:r>
            <a:r>
              <a:rPr sz="1550" spc="25" dirty="0">
                <a:latin typeface="Arial"/>
                <a:cs typeface="Arial"/>
              </a:rPr>
              <a:t>business</a:t>
            </a:r>
            <a:r>
              <a:rPr sz="1550" spc="5" dirty="0">
                <a:latin typeface="Arial"/>
                <a:cs typeface="Arial"/>
              </a:rPr>
              <a:t> </a:t>
            </a:r>
            <a:r>
              <a:rPr sz="1550" spc="50" dirty="0">
                <a:latin typeface="Arial"/>
                <a:cs typeface="Arial"/>
              </a:rPr>
              <a:t>cards </a:t>
            </a:r>
            <a:r>
              <a:rPr sz="1550" spc="-415" dirty="0">
                <a:latin typeface="Arial"/>
                <a:cs typeface="Arial"/>
              </a:rPr>
              <a:t> </a:t>
            </a:r>
            <a:r>
              <a:rPr sz="1550" spc="70" dirty="0">
                <a:latin typeface="Arial"/>
                <a:cs typeface="Arial"/>
              </a:rPr>
              <a:t>(Optional)</a:t>
            </a:r>
            <a:endParaRPr sz="1550">
              <a:latin typeface="Arial"/>
              <a:cs typeface="Arial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6592483" y="8827590"/>
            <a:ext cx="3058795" cy="5464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62610" marR="5080" indent="-550545">
              <a:lnSpc>
                <a:spcPct val="116900"/>
              </a:lnSpc>
              <a:spcBef>
                <a:spcPts val="100"/>
              </a:spcBef>
            </a:pPr>
            <a:r>
              <a:rPr sz="1550" spc="80" dirty="0">
                <a:latin typeface="Arial"/>
                <a:cs typeface="Arial"/>
              </a:rPr>
              <a:t>Dedicated</a:t>
            </a:r>
            <a:r>
              <a:rPr sz="1550" spc="-5" dirty="0">
                <a:latin typeface="Arial"/>
                <a:cs typeface="Arial"/>
              </a:rPr>
              <a:t> </a:t>
            </a:r>
            <a:r>
              <a:rPr sz="1550" spc="25" dirty="0">
                <a:latin typeface="Arial"/>
                <a:cs typeface="Arial"/>
              </a:rPr>
              <a:t>Post-Even</a:t>
            </a:r>
            <a:r>
              <a:rPr lang="en-US" sz="1550" spc="25" dirty="0">
                <a:latin typeface="Arial"/>
                <a:cs typeface="Arial"/>
              </a:rPr>
              <a:t>t</a:t>
            </a:r>
            <a:r>
              <a:rPr sz="1550" dirty="0">
                <a:latin typeface="Arial"/>
                <a:cs typeface="Arial"/>
              </a:rPr>
              <a:t> </a:t>
            </a:r>
            <a:r>
              <a:rPr sz="1550" spc="30" dirty="0">
                <a:latin typeface="Arial"/>
                <a:cs typeface="Arial"/>
              </a:rPr>
              <a:t>Thank</a:t>
            </a:r>
            <a:r>
              <a:rPr sz="1550" spc="-5" dirty="0">
                <a:latin typeface="Arial"/>
                <a:cs typeface="Arial"/>
              </a:rPr>
              <a:t> </a:t>
            </a:r>
            <a:r>
              <a:rPr sz="1550" spc="35" dirty="0">
                <a:latin typeface="Arial"/>
                <a:cs typeface="Arial"/>
              </a:rPr>
              <a:t>You </a:t>
            </a:r>
            <a:r>
              <a:rPr sz="1550" spc="-415" dirty="0">
                <a:latin typeface="Arial"/>
                <a:cs typeface="Arial"/>
              </a:rPr>
              <a:t> </a:t>
            </a:r>
            <a:r>
              <a:rPr sz="1550" spc="55" dirty="0">
                <a:latin typeface="Arial"/>
                <a:cs typeface="Arial"/>
              </a:rPr>
              <a:t>(sent</a:t>
            </a:r>
            <a:r>
              <a:rPr sz="1550" spc="10" dirty="0">
                <a:latin typeface="Arial"/>
                <a:cs typeface="Arial"/>
              </a:rPr>
              <a:t> </a:t>
            </a:r>
            <a:r>
              <a:rPr sz="1550" spc="95" dirty="0">
                <a:latin typeface="Arial"/>
                <a:cs typeface="Arial"/>
              </a:rPr>
              <a:t>from</a:t>
            </a:r>
            <a:r>
              <a:rPr sz="1550" spc="10" dirty="0">
                <a:latin typeface="Arial"/>
                <a:cs typeface="Arial"/>
              </a:rPr>
              <a:t> </a:t>
            </a:r>
            <a:r>
              <a:rPr lang="en-US" sz="1550" spc="10" dirty="0">
                <a:latin typeface="Arial"/>
                <a:cs typeface="Arial"/>
              </a:rPr>
              <a:t>S</a:t>
            </a:r>
            <a:r>
              <a:rPr sz="1550" spc="-50" dirty="0">
                <a:latin typeface="Arial"/>
                <a:cs typeface="Arial"/>
              </a:rPr>
              <a:t>HR</a:t>
            </a:r>
            <a:r>
              <a:rPr lang="en-US" sz="1550" spc="-50" dirty="0">
                <a:latin typeface="Arial"/>
                <a:cs typeface="Arial"/>
              </a:rPr>
              <a:t>M</a:t>
            </a:r>
            <a:r>
              <a:rPr sz="1550" spc="10" dirty="0">
                <a:latin typeface="Arial"/>
                <a:cs typeface="Arial"/>
              </a:rPr>
              <a:t> </a:t>
            </a:r>
            <a:r>
              <a:rPr sz="1550" spc="40" dirty="0">
                <a:latin typeface="Arial"/>
                <a:cs typeface="Arial"/>
              </a:rPr>
              <a:t>Miami)</a:t>
            </a:r>
            <a:endParaRPr sz="1550" dirty="0">
              <a:latin typeface="Arial"/>
              <a:cs typeface="Arial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6291836" y="9599217"/>
            <a:ext cx="3810000" cy="25199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550" spc="45" dirty="0">
                <a:latin typeface="Arial"/>
                <a:cs typeface="Arial"/>
              </a:rPr>
              <a:t>6-Months</a:t>
            </a:r>
            <a:r>
              <a:rPr sz="1550" spc="10" dirty="0">
                <a:latin typeface="Arial"/>
                <a:cs typeface="Arial"/>
              </a:rPr>
              <a:t> </a:t>
            </a:r>
            <a:r>
              <a:rPr sz="1550" spc="80" dirty="0">
                <a:latin typeface="Arial"/>
                <a:cs typeface="Arial"/>
              </a:rPr>
              <a:t>on</a:t>
            </a:r>
            <a:r>
              <a:rPr sz="1550" spc="10" dirty="0">
                <a:latin typeface="Arial"/>
                <a:cs typeface="Arial"/>
              </a:rPr>
              <a:t> </a:t>
            </a:r>
            <a:r>
              <a:rPr lang="en-US" sz="1550" spc="10" dirty="0">
                <a:latin typeface="Arial"/>
                <a:cs typeface="Arial"/>
              </a:rPr>
              <a:t>S</a:t>
            </a:r>
            <a:r>
              <a:rPr sz="1550" spc="-50" dirty="0">
                <a:latin typeface="Arial"/>
                <a:cs typeface="Arial"/>
              </a:rPr>
              <a:t>HR</a:t>
            </a:r>
            <a:r>
              <a:rPr lang="en-US" sz="1550" spc="-50" dirty="0">
                <a:latin typeface="Arial"/>
                <a:cs typeface="Arial"/>
              </a:rPr>
              <a:t>M</a:t>
            </a:r>
            <a:r>
              <a:rPr sz="1550" spc="10" dirty="0">
                <a:latin typeface="Arial"/>
                <a:cs typeface="Arial"/>
              </a:rPr>
              <a:t> </a:t>
            </a:r>
            <a:r>
              <a:rPr sz="1550" spc="40" dirty="0">
                <a:latin typeface="Arial"/>
                <a:cs typeface="Arial"/>
              </a:rPr>
              <a:t>Miami</a:t>
            </a:r>
            <a:r>
              <a:rPr sz="1550" spc="10" dirty="0">
                <a:latin typeface="Arial"/>
                <a:cs typeface="Arial"/>
              </a:rPr>
              <a:t> </a:t>
            </a:r>
            <a:r>
              <a:rPr sz="1550" spc="40" dirty="0">
                <a:latin typeface="Arial"/>
                <a:cs typeface="Arial"/>
              </a:rPr>
              <a:t>Sponsor</a:t>
            </a:r>
            <a:r>
              <a:rPr sz="1550" spc="10" dirty="0">
                <a:latin typeface="Arial"/>
                <a:cs typeface="Arial"/>
              </a:rPr>
              <a:t> </a:t>
            </a:r>
            <a:r>
              <a:rPr sz="1550" spc="20" dirty="0">
                <a:latin typeface="Arial"/>
                <a:cs typeface="Arial"/>
              </a:rPr>
              <a:t>Page</a:t>
            </a:r>
            <a:endParaRPr sz="1550" dirty="0">
              <a:latin typeface="Arial"/>
              <a:cs typeface="Arial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10275835" y="8398387"/>
            <a:ext cx="3891594" cy="25199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550" spc="40" dirty="0">
                <a:latin typeface="Arial"/>
                <a:cs typeface="Arial"/>
              </a:rPr>
              <a:t>3-Months</a:t>
            </a:r>
            <a:r>
              <a:rPr sz="1550" spc="5" dirty="0">
                <a:latin typeface="Arial"/>
                <a:cs typeface="Arial"/>
              </a:rPr>
              <a:t> </a:t>
            </a:r>
            <a:r>
              <a:rPr sz="1550" spc="80" dirty="0">
                <a:latin typeface="Arial"/>
                <a:cs typeface="Arial"/>
              </a:rPr>
              <a:t>on</a:t>
            </a:r>
            <a:r>
              <a:rPr lang="en-US" sz="1550" spc="80" dirty="0">
                <a:latin typeface="Arial"/>
                <a:cs typeface="Arial"/>
              </a:rPr>
              <a:t> S</a:t>
            </a:r>
            <a:r>
              <a:rPr sz="1550" spc="-50" dirty="0">
                <a:latin typeface="Arial"/>
                <a:cs typeface="Arial"/>
              </a:rPr>
              <a:t>HR</a:t>
            </a:r>
            <a:r>
              <a:rPr lang="en-US" sz="1550" spc="-50" dirty="0">
                <a:latin typeface="Arial"/>
                <a:cs typeface="Arial"/>
              </a:rPr>
              <a:t>M</a:t>
            </a:r>
            <a:r>
              <a:rPr sz="1550" spc="10" dirty="0">
                <a:latin typeface="Arial"/>
                <a:cs typeface="Arial"/>
              </a:rPr>
              <a:t> </a:t>
            </a:r>
            <a:r>
              <a:rPr sz="1550" spc="40" dirty="0">
                <a:latin typeface="Arial"/>
                <a:cs typeface="Arial"/>
              </a:rPr>
              <a:t>Miami</a:t>
            </a:r>
            <a:r>
              <a:rPr sz="1550" spc="10" dirty="0">
                <a:latin typeface="Arial"/>
                <a:cs typeface="Arial"/>
              </a:rPr>
              <a:t> </a:t>
            </a:r>
            <a:r>
              <a:rPr sz="1550" spc="40" dirty="0">
                <a:latin typeface="Arial"/>
                <a:cs typeface="Arial"/>
              </a:rPr>
              <a:t>Sponsor</a:t>
            </a:r>
            <a:r>
              <a:rPr sz="1550" spc="10" dirty="0">
                <a:latin typeface="Arial"/>
                <a:cs typeface="Arial"/>
              </a:rPr>
              <a:t> </a:t>
            </a:r>
            <a:r>
              <a:rPr sz="1550" spc="20" dirty="0">
                <a:latin typeface="Arial"/>
                <a:cs typeface="Arial"/>
              </a:rPr>
              <a:t>Page</a:t>
            </a:r>
            <a:endParaRPr sz="1550" dirty="0">
              <a:latin typeface="Arial"/>
              <a:cs typeface="Arial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14413802" y="8166181"/>
            <a:ext cx="3792854" cy="25199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550" spc="50" dirty="0">
                <a:latin typeface="Arial"/>
                <a:cs typeface="Arial"/>
              </a:rPr>
              <a:t>1-Month</a:t>
            </a:r>
            <a:r>
              <a:rPr sz="1550" spc="5" dirty="0">
                <a:latin typeface="Arial"/>
                <a:cs typeface="Arial"/>
              </a:rPr>
              <a:t> </a:t>
            </a:r>
            <a:r>
              <a:rPr sz="1550" spc="80" dirty="0">
                <a:latin typeface="Arial"/>
                <a:cs typeface="Arial"/>
              </a:rPr>
              <a:t>on</a:t>
            </a:r>
            <a:r>
              <a:rPr sz="1550" spc="5" dirty="0">
                <a:latin typeface="Arial"/>
                <a:cs typeface="Arial"/>
              </a:rPr>
              <a:t> </a:t>
            </a:r>
            <a:r>
              <a:rPr lang="en-US" sz="1550" spc="5" dirty="0">
                <a:latin typeface="Arial"/>
                <a:cs typeface="Arial"/>
              </a:rPr>
              <a:t>S</a:t>
            </a:r>
            <a:r>
              <a:rPr sz="1550" spc="-50" dirty="0">
                <a:latin typeface="Arial"/>
                <a:cs typeface="Arial"/>
              </a:rPr>
              <a:t>HR</a:t>
            </a:r>
            <a:r>
              <a:rPr lang="en-US" sz="1550" spc="-50" dirty="0">
                <a:latin typeface="Arial"/>
                <a:cs typeface="Arial"/>
              </a:rPr>
              <a:t>M</a:t>
            </a:r>
            <a:r>
              <a:rPr sz="1550" spc="5" dirty="0">
                <a:latin typeface="Arial"/>
                <a:cs typeface="Arial"/>
              </a:rPr>
              <a:t> </a:t>
            </a:r>
            <a:r>
              <a:rPr sz="1550" spc="40" dirty="0">
                <a:latin typeface="Arial"/>
                <a:cs typeface="Arial"/>
              </a:rPr>
              <a:t>Miami</a:t>
            </a:r>
            <a:r>
              <a:rPr sz="1550" spc="10" dirty="0">
                <a:latin typeface="Arial"/>
                <a:cs typeface="Arial"/>
              </a:rPr>
              <a:t> </a:t>
            </a:r>
            <a:r>
              <a:rPr sz="1550" spc="40" dirty="0">
                <a:latin typeface="Arial"/>
                <a:cs typeface="Arial"/>
              </a:rPr>
              <a:t>Sponsor</a:t>
            </a:r>
            <a:r>
              <a:rPr sz="1550" spc="5" dirty="0">
                <a:latin typeface="Arial"/>
                <a:cs typeface="Arial"/>
              </a:rPr>
              <a:t> </a:t>
            </a:r>
            <a:r>
              <a:rPr sz="1550" spc="20" dirty="0">
                <a:latin typeface="Arial"/>
                <a:cs typeface="Arial"/>
              </a:rPr>
              <a:t>Page</a:t>
            </a:r>
            <a:endParaRPr sz="1550" dirty="0">
              <a:latin typeface="Arial"/>
              <a:cs typeface="Arial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15563403" y="3874972"/>
            <a:ext cx="1288415" cy="63373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950" spc="-5" dirty="0">
                <a:solidFill>
                  <a:srgbClr val="2E3475"/>
                </a:solidFill>
                <a:latin typeface="Arial"/>
                <a:cs typeface="Arial"/>
              </a:rPr>
              <a:t>$</a:t>
            </a:r>
            <a:r>
              <a:rPr lang="en-US" sz="3950" spc="120" dirty="0">
                <a:solidFill>
                  <a:srgbClr val="2E3475"/>
                </a:solidFill>
                <a:latin typeface="Arial"/>
                <a:cs typeface="Arial"/>
              </a:rPr>
              <a:t>700</a:t>
            </a:r>
            <a:endParaRPr sz="3950" dirty="0">
              <a:latin typeface="Arial"/>
              <a:cs typeface="Arial"/>
            </a:endParaRPr>
          </a:p>
        </p:txBody>
      </p:sp>
      <p:sp>
        <p:nvSpPr>
          <p:cNvPr id="92" name="object 92"/>
          <p:cNvSpPr/>
          <p:nvPr/>
        </p:nvSpPr>
        <p:spPr>
          <a:xfrm>
            <a:off x="7522629" y="3454693"/>
            <a:ext cx="1429385" cy="0"/>
          </a:xfrm>
          <a:custGeom>
            <a:avLst/>
            <a:gdLst/>
            <a:ahLst/>
            <a:cxnLst/>
            <a:rect l="l" t="t" r="r" b="b"/>
            <a:pathLst>
              <a:path w="1429384">
                <a:moveTo>
                  <a:pt x="0" y="0"/>
                </a:moveTo>
                <a:lnTo>
                  <a:pt x="1428918" y="0"/>
                </a:lnTo>
              </a:path>
            </a:pathLst>
          </a:custGeom>
          <a:ln w="47624">
            <a:solidFill>
              <a:srgbClr val="5353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11363358" y="3432787"/>
            <a:ext cx="1493585" cy="45719"/>
          </a:xfrm>
          <a:custGeom>
            <a:avLst/>
            <a:gdLst/>
            <a:ahLst/>
            <a:cxnLst/>
            <a:rect l="l" t="t" r="r" b="b"/>
            <a:pathLst>
              <a:path w="1429384">
                <a:moveTo>
                  <a:pt x="0" y="0"/>
                </a:moveTo>
                <a:lnTo>
                  <a:pt x="1428918" y="0"/>
                </a:lnTo>
              </a:path>
            </a:pathLst>
          </a:custGeom>
          <a:ln w="47624">
            <a:solidFill>
              <a:srgbClr val="5353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15530971" y="3502318"/>
            <a:ext cx="1429385" cy="0"/>
          </a:xfrm>
          <a:custGeom>
            <a:avLst/>
            <a:gdLst/>
            <a:ahLst/>
            <a:cxnLst/>
            <a:rect l="l" t="t" r="r" b="b"/>
            <a:pathLst>
              <a:path w="1429384">
                <a:moveTo>
                  <a:pt x="0" y="0"/>
                </a:moveTo>
                <a:lnTo>
                  <a:pt x="1428918" y="0"/>
                </a:lnTo>
              </a:path>
            </a:pathLst>
          </a:custGeom>
          <a:ln w="47624">
            <a:solidFill>
              <a:srgbClr val="5353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 txBox="1"/>
          <p:nvPr/>
        </p:nvSpPr>
        <p:spPr>
          <a:xfrm>
            <a:off x="1105300" y="9355263"/>
            <a:ext cx="360124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lang="en-US" sz="1800" spc="125" dirty="0">
                <a:solidFill>
                  <a:srgbClr val="2E3475"/>
                </a:solidFill>
                <a:latin typeface="Tahoma"/>
                <a:cs typeface="Tahoma"/>
              </a:rPr>
              <a:t>08</a:t>
            </a:r>
            <a:endParaRPr sz="1800" dirty="0">
              <a:latin typeface="Tahoma"/>
              <a:cs typeface="Tahoma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CB9187AE-589E-4433-9700-39E528C11E02}"/>
              </a:ext>
            </a:extLst>
          </p:cNvPr>
          <p:cNvSpPr txBox="1"/>
          <p:nvPr/>
        </p:nvSpPr>
        <p:spPr>
          <a:xfrm>
            <a:off x="10987918" y="655241"/>
            <a:ext cx="183394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tx2"/>
                </a:solidFill>
                <a:latin typeface="Arial"/>
                <a:cs typeface="Arial"/>
              </a:rPr>
              <a:t>SILVER</a:t>
            </a:r>
            <a:endParaRPr lang="en-US" b="1" dirty="0"/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ECB3309E-31F3-4D51-90C2-3F23C9777912}"/>
              </a:ext>
            </a:extLst>
          </p:cNvPr>
          <p:cNvSpPr txBox="1"/>
          <p:nvPr/>
        </p:nvSpPr>
        <p:spPr>
          <a:xfrm>
            <a:off x="7401714" y="670170"/>
            <a:ext cx="17516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tx2"/>
                </a:solidFill>
                <a:latin typeface="Arial"/>
                <a:cs typeface="Arial"/>
              </a:rPr>
              <a:t>GOLD</a:t>
            </a:r>
            <a:endParaRPr lang="en-US" b="1" dirty="0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24F0D4CD-E669-4E2D-AC8B-9EAA0657D896}"/>
              </a:ext>
            </a:extLst>
          </p:cNvPr>
          <p:cNvSpPr txBox="1"/>
          <p:nvPr/>
        </p:nvSpPr>
        <p:spPr>
          <a:xfrm>
            <a:off x="15132049" y="646144"/>
            <a:ext cx="183394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tx2"/>
                </a:solidFill>
                <a:latin typeface="Arial"/>
                <a:cs typeface="Arial"/>
              </a:rPr>
              <a:t>BRONZE</a:t>
            </a:r>
            <a:endParaRPr lang="en-US" b="1" dirty="0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DBA357EE-33A7-B341-A946-3AA6D8E1420A}"/>
              </a:ext>
            </a:extLst>
          </p:cNvPr>
          <p:cNvSpPr/>
          <p:nvPr/>
        </p:nvSpPr>
        <p:spPr>
          <a:xfrm>
            <a:off x="1371600" y="2100003"/>
            <a:ext cx="3429000" cy="1009106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 descr="A blue and white logo&#10;&#10;AI-generated content may be incorrect.">
            <a:extLst>
              <a:ext uri="{FF2B5EF4-FFF2-40B4-BE49-F238E27FC236}">
                <a16:creationId xmlns:a16="http://schemas.microsoft.com/office/drawing/2014/main" id="{E633B5E2-5502-E39F-C609-5B775448E9D2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947" y="875795"/>
            <a:ext cx="4178658" cy="2867313"/>
          </a:xfrm>
          <a:prstGeom prst="rect">
            <a:avLst/>
          </a:prstGeom>
        </p:spPr>
      </p:pic>
      <p:sp>
        <p:nvSpPr>
          <p:cNvPr id="32" name="object 79">
            <a:extLst>
              <a:ext uri="{FF2B5EF4-FFF2-40B4-BE49-F238E27FC236}">
                <a16:creationId xmlns:a16="http://schemas.microsoft.com/office/drawing/2014/main" id="{CDA38BC3-7FC1-7B56-26C4-2176B3432B7A}"/>
              </a:ext>
            </a:extLst>
          </p:cNvPr>
          <p:cNvSpPr txBox="1"/>
          <p:nvPr/>
        </p:nvSpPr>
        <p:spPr>
          <a:xfrm>
            <a:off x="6742127" y="7126356"/>
            <a:ext cx="3158490" cy="25199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1550" spc="85" dirty="0">
                <a:latin typeface="Arial"/>
                <a:cs typeface="Arial"/>
              </a:rPr>
              <a:t> </a:t>
            </a:r>
            <a:r>
              <a:rPr sz="1550" spc="-10" dirty="0">
                <a:latin typeface="Arial"/>
                <a:cs typeface="Arial"/>
              </a:rPr>
              <a:t> </a:t>
            </a:r>
            <a:r>
              <a:rPr lang="en-US" sz="1550" spc="45" dirty="0">
                <a:latin typeface="Arial"/>
                <a:cs typeface="Arial"/>
              </a:rPr>
              <a:t>  5 minute of speaking time</a:t>
            </a:r>
            <a:endParaRPr sz="155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702398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1385</TotalTime>
  <Words>650</Words>
  <Application>Microsoft Office PowerPoint</Application>
  <PresentationFormat>Custom</PresentationFormat>
  <Paragraphs>146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Brush Script MT</vt:lpstr>
      <vt:lpstr>Calibri</vt:lpstr>
      <vt:lpstr>Tahoma</vt:lpstr>
      <vt:lpstr>Office Theme</vt:lpstr>
      <vt:lpstr>Sponsorship  Opportunities</vt:lpstr>
      <vt:lpstr>It's not just what we do It's how we do it</vt:lpstr>
      <vt:lpstr>Partnering with us means:</vt:lpstr>
      <vt:lpstr>UPCOMING EVENTS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HR Miami Sponsorship</dc:title>
  <dc:creator>Michelle Vidal</dc:creator>
  <cp:keywords>DAEcZ3S1his,BAEIkN-pwCo</cp:keywords>
  <cp:lastModifiedBy>Debbi Hartman</cp:lastModifiedBy>
  <cp:revision>16</cp:revision>
  <dcterms:created xsi:type="dcterms:W3CDTF">2021-05-19T20:14:56Z</dcterms:created>
  <dcterms:modified xsi:type="dcterms:W3CDTF">2026-02-12T15:54:17Z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2021-05-14T00:00:00Z</vt:filetime>
  </property>
  <property fmtid="{D5CDD505-2E9C-101B-9397-08002B2CF9AE}" pid="3" name="Creator">
    <vt:lpwstr>Canva</vt:lpwstr>
  </property>
  <property fmtid="{D5CDD505-2E9C-101B-9397-08002B2CF9AE}" pid="4" name="LastSaved">
    <vt:filetime>2021-05-19T00:00:00Z</vt:filetime>
  </property>
</Properties>
</file>